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5">
  <p:sldMasterIdLst>
    <p:sldMasterId id="2147483648" r:id="rId4"/>
  </p:sldMasterIdLst>
  <p:notesMasterIdLst>
    <p:notesMasterId r:id="rId43"/>
  </p:notesMasterIdLst>
  <p:handoutMasterIdLst>
    <p:handoutMasterId r:id="rId44"/>
  </p:handoutMasterIdLst>
  <p:sldIdLst>
    <p:sldId id="261" r:id="rId5"/>
    <p:sldId id="273" r:id="rId6"/>
    <p:sldId id="264" r:id="rId7"/>
    <p:sldId id="293" r:id="rId8"/>
    <p:sldId id="413" r:id="rId9"/>
    <p:sldId id="406" r:id="rId10"/>
    <p:sldId id="521" r:id="rId11"/>
    <p:sldId id="481" r:id="rId12"/>
    <p:sldId id="471" r:id="rId13"/>
    <p:sldId id="514" r:id="rId14"/>
    <p:sldId id="483" r:id="rId15"/>
    <p:sldId id="515" r:id="rId16"/>
    <p:sldId id="522" r:id="rId17"/>
    <p:sldId id="523" r:id="rId18"/>
    <p:sldId id="437" r:id="rId19"/>
    <p:sldId id="346" r:id="rId20"/>
    <p:sldId id="517" r:id="rId21"/>
    <p:sldId id="518" r:id="rId22"/>
    <p:sldId id="427" r:id="rId23"/>
    <p:sldId id="468" r:id="rId24"/>
    <p:sldId id="351" r:id="rId25"/>
    <p:sldId id="466" r:id="rId26"/>
    <p:sldId id="397" r:id="rId27"/>
    <p:sldId id="484" r:id="rId28"/>
    <p:sldId id="512" r:id="rId29"/>
    <p:sldId id="519" r:id="rId30"/>
    <p:sldId id="520" r:id="rId31"/>
    <p:sldId id="508" r:id="rId32"/>
    <p:sldId id="301" r:id="rId33"/>
    <p:sldId id="513" r:id="rId34"/>
    <p:sldId id="482" r:id="rId35"/>
    <p:sldId id="472" r:id="rId36"/>
    <p:sldId id="418" r:id="rId37"/>
    <p:sldId id="332" r:id="rId38"/>
    <p:sldId id="398" r:id="rId39"/>
    <p:sldId id="415" r:id="rId40"/>
    <p:sldId id="473" r:id="rId41"/>
    <p:sldId id="277"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Dunk" initials="MD" lastIdx="2" clrIdx="0">
    <p:extLst>
      <p:ext uri="{19B8F6BF-5375-455C-9EA6-DF929625EA0E}">
        <p15:presenceInfo xmlns:p15="http://schemas.microsoft.com/office/powerpoint/2012/main" userId="S::mark.dunk@energynetworks.org::1429e3c6-77ce-47b3-ab38-2284b33037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8E"/>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8" autoAdjust="0"/>
    <p:restoredTop sz="97064" autoAdjust="0"/>
  </p:normalViewPr>
  <p:slideViewPr>
    <p:cSldViewPr snapToGrid="0" snapToObjects="1">
      <p:cViewPr varScale="1">
        <p:scale>
          <a:sx n="119" d="100"/>
          <a:sy n="119" d="100"/>
        </p:scale>
        <p:origin x="240" y="108"/>
      </p:cViewPr>
      <p:guideLst>
        <p:guide orient="horz" pos="2160"/>
        <p:guide pos="3840"/>
      </p:guideLst>
    </p:cSldViewPr>
  </p:slideViewPr>
  <p:outlineViewPr>
    <p:cViewPr>
      <p:scale>
        <a:sx n="33" d="100"/>
        <a:sy n="33" d="100"/>
      </p:scale>
      <p:origin x="0" y="-12930"/>
    </p:cViewPr>
  </p:outlineViewPr>
  <p:notesTextViewPr>
    <p:cViewPr>
      <p:scale>
        <a:sx n="3" d="2"/>
        <a:sy n="3" d="2"/>
      </p:scale>
      <p:origin x="0" y="0"/>
    </p:cViewPr>
  </p:notesTextViewPr>
  <p:notesViewPr>
    <p:cSldViewPr snapToGrid="0" snapToObjects="1">
      <p:cViewPr varScale="1">
        <p:scale>
          <a:sx n="143" d="100"/>
          <a:sy n="143" d="100"/>
        </p:scale>
        <p:origin x="2960" y="2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Kay" userId="5aeaeaa7-bb78-45df-b221-64a5a1bbd7b6" providerId="ADAL" clId="{D0FA7121-29DE-4B6D-A522-4442D7608E23}"/>
    <pc:docChg chg="modSld">
      <pc:chgData name="Mike Kay" userId="5aeaeaa7-bb78-45df-b221-64a5a1bbd7b6" providerId="ADAL" clId="{D0FA7121-29DE-4B6D-A522-4442D7608E23}" dt="2023-03-29T12:33:37.002" v="14" actId="6549"/>
      <pc:docMkLst>
        <pc:docMk/>
      </pc:docMkLst>
      <pc:sldChg chg="modSp mod">
        <pc:chgData name="Mike Kay" userId="5aeaeaa7-bb78-45df-b221-64a5a1bbd7b6" providerId="ADAL" clId="{D0FA7121-29DE-4B6D-A522-4442D7608E23}" dt="2023-03-29T12:33:37.002" v="14" actId="6549"/>
        <pc:sldMkLst>
          <pc:docMk/>
          <pc:sldMk cId="3591834646" sldId="261"/>
        </pc:sldMkLst>
        <pc:spChg chg="mod">
          <ac:chgData name="Mike Kay" userId="5aeaeaa7-bb78-45df-b221-64a5a1bbd7b6" providerId="ADAL" clId="{D0FA7121-29DE-4B6D-A522-4442D7608E23}" dt="2023-03-29T12:33:37.002" v="14" actId="6549"/>
          <ac:spMkLst>
            <pc:docMk/>
            <pc:sldMk cId="3591834646" sldId="261"/>
            <ac:spMk id="3" creationId="{616185B4-914A-1852-36B0-6030AB1E61C7}"/>
          </ac:spMkLst>
        </pc:spChg>
      </pc:sldChg>
      <pc:sldChg chg="modSp mod">
        <pc:chgData name="Mike Kay" userId="5aeaeaa7-bb78-45df-b221-64a5a1bbd7b6" providerId="ADAL" clId="{D0FA7121-29DE-4B6D-A522-4442D7608E23}" dt="2023-03-29T08:41:17.484" v="13" actId="20577"/>
        <pc:sldMkLst>
          <pc:docMk/>
          <pc:sldMk cId="3204242284" sldId="346"/>
        </pc:sldMkLst>
        <pc:spChg chg="mod">
          <ac:chgData name="Mike Kay" userId="5aeaeaa7-bb78-45df-b221-64a5a1bbd7b6" providerId="ADAL" clId="{D0FA7121-29DE-4B6D-A522-4442D7608E23}" dt="2023-03-29T08:41:17.484" v="13" actId="20577"/>
          <ac:spMkLst>
            <pc:docMk/>
            <pc:sldMk cId="3204242284" sldId="346"/>
            <ac:spMk id="3" creationId="{1B8E4D94-D8D5-41D8-8E18-0BE8706372B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3/29/2023</a:t>
            </a:fld>
            <a:endParaRPr lang="en-GB"/>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3/29/2023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a:solidFill>
                  <a:schemeClr val="bg1"/>
                </a:solidFill>
              </a:rPr>
              <a:t>Energy Networks Association</a:t>
            </a:r>
          </a:p>
          <a:p>
            <a:r>
              <a:rPr lang="en-GB" sz="1000">
                <a:solidFill>
                  <a:schemeClr val="bg1"/>
                </a:solidFill>
              </a:rPr>
              <a:t>4 More London Riverside</a:t>
            </a:r>
          </a:p>
          <a:p>
            <a:r>
              <a:rPr lang="en-GB" sz="1000">
                <a:solidFill>
                  <a:schemeClr val="bg1"/>
                </a:solidFill>
              </a:rPr>
              <a:t>London SE1 2AU</a:t>
            </a:r>
          </a:p>
          <a:p>
            <a:pPr>
              <a:spcAft>
                <a:spcPts val="600"/>
              </a:spcAft>
            </a:pPr>
            <a:r>
              <a:rPr lang="en-GB" sz="1000">
                <a:solidFill>
                  <a:schemeClr val="bg1"/>
                </a:solidFill>
              </a:rPr>
              <a:t>t. +44 (0)20 7706 5100 </a:t>
            </a:r>
          </a:p>
          <a:p>
            <a:r>
              <a:rPr lang="en-GB" sz="1000">
                <a:solidFill>
                  <a:schemeClr val="bg1"/>
                </a:solidFill>
              </a:rPr>
              <a:t>    @EnergyNetworks</a:t>
            </a:r>
          </a:p>
          <a:p>
            <a:r>
              <a:rPr lang="en-GB" sz="1000" b="1">
                <a:solidFill>
                  <a:schemeClr val="accent3"/>
                </a:solidFill>
              </a:rPr>
              <a:t>energynetworks.org</a:t>
            </a:r>
          </a:p>
          <a:p>
            <a:endParaRPr lang="en-GB" sz="100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a:solidFill>
                  <a:schemeClr val="bg1"/>
                </a:solidFill>
              </a:rPr>
              <a:t>Energy Networks Association Limited is a company registered in England &amp; Wales No. 04832301</a:t>
            </a:r>
          </a:p>
          <a:p>
            <a:r>
              <a:rPr lang="en-GB" sz="730" b="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hyperlink" Target="https://www.energynetworks.org/operating-the-networks/managing-cyber-security"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E3075F2-F49F-8A48-8834-BEAEC3932C06}"/>
              </a:ext>
            </a:extLst>
          </p:cNvPr>
          <p:cNvPicPr>
            <a:picLocks noGrp="1" noChangeAspect="1"/>
          </p:cNvPicPr>
          <p:nvPr>
            <p:ph type="pic" sz="quarter" idx="13"/>
          </p:nvPr>
        </p:nvPicPr>
        <p:blipFill rotWithShape="1">
          <a:blip r:embed="rId2"/>
          <a:srcRect l="1501" t="1497"/>
          <a:stretch/>
        </p:blipFill>
        <p:spPr>
          <a:xfrm>
            <a:off x="0" y="0"/>
            <a:ext cx="12192000" cy="6090096"/>
          </a:xfrm>
        </p:spPr>
      </p:pic>
      <p:sp>
        <p:nvSpPr>
          <p:cNvPr id="5" name="Slide Number Placeholder 4">
            <a:extLst>
              <a:ext uri="{FF2B5EF4-FFF2-40B4-BE49-F238E27FC236}">
                <a16:creationId xmlns:a16="http://schemas.microsoft.com/office/drawing/2014/main" id="{CE60AD14-BB1C-6543-9305-C38C54BD1539}"/>
              </a:ext>
            </a:extLst>
          </p:cNvPr>
          <p:cNvSpPr>
            <a:spLocks noGrp="1"/>
          </p:cNvSpPr>
          <p:nvPr>
            <p:ph type="sldNum" sz="quarter" idx="12"/>
          </p:nvPr>
        </p:nvSpPr>
        <p:spPr/>
        <p:txBody>
          <a:bodyPr/>
          <a:lstStyle/>
          <a:p>
            <a:fld id="{98FF217E-B86F-EA42-9607-BE163228A213}" type="slidenum">
              <a:rPr lang="en-GB"/>
              <a:t>1</a:t>
            </a:fld>
            <a:endParaRPr lang="en-GB"/>
          </a:p>
        </p:txBody>
      </p:sp>
      <p:sp>
        <p:nvSpPr>
          <p:cNvPr id="6" name="Text Placeholder 5">
            <a:extLst>
              <a:ext uri="{FF2B5EF4-FFF2-40B4-BE49-F238E27FC236}">
                <a16:creationId xmlns:a16="http://schemas.microsoft.com/office/drawing/2014/main" id="{6D5B8EE3-5227-2A4E-B9D8-702B57062CD7}"/>
              </a:ext>
            </a:extLst>
          </p:cNvPr>
          <p:cNvSpPr>
            <a:spLocks noGrp="1"/>
          </p:cNvSpPr>
          <p:nvPr>
            <p:ph type="body" sz="quarter" idx="14"/>
          </p:nvPr>
        </p:nvSpPr>
        <p:spPr/>
        <p:txBody>
          <a:bodyPr/>
          <a:lstStyle/>
          <a:p>
            <a:endParaRPr lang="en-GB"/>
          </a:p>
        </p:txBody>
      </p:sp>
      <p:sp>
        <p:nvSpPr>
          <p:cNvPr id="12" name="Title 2">
            <a:extLst>
              <a:ext uri="{FF2B5EF4-FFF2-40B4-BE49-F238E27FC236}">
                <a16:creationId xmlns:a16="http://schemas.microsoft.com/office/drawing/2014/main" id="{EC71653B-DD32-D8A9-D3D4-FA68FE6F9217}"/>
              </a:ext>
            </a:extLst>
          </p:cNvPr>
          <p:cNvSpPr txBox="1">
            <a:spLocks/>
          </p:cNvSpPr>
          <p:nvPr/>
        </p:nvSpPr>
        <p:spPr>
          <a:xfrm>
            <a:off x="872399" y="2028161"/>
            <a:ext cx="7832873" cy="1544003"/>
          </a:xfrm>
          <a:prstGeom prst="rect">
            <a:avLst/>
          </a:prstGeom>
        </p:spPr>
        <p:txBody>
          <a:bodyPr vert="horz" lIns="0" tIns="0" rIns="0" bIns="0" rtlCol="0" anchor="b" anchorCtr="0">
            <a:noAutofit/>
          </a:bodyPr>
          <a:lstStyle>
            <a:lvl1pPr algn="l" defTabSz="914400" rtl="0" eaLnBrk="1" latinLnBrk="0" hangingPunct="1">
              <a:lnSpc>
                <a:spcPts val="4000"/>
              </a:lnSpc>
              <a:spcBef>
                <a:spcPct val="0"/>
              </a:spcBef>
              <a:buNone/>
              <a:defRPr sz="3400" b="1" u="sng" kern="1200" baseline="0">
                <a:solidFill>
                  <a:schemeClr val="bg1"/>
                </a:solidFill>
                <a:uFill>
                  <a:solidFill>
                    <a:schemeClr val="accent3"/>
                  </a:solidFill>
                </a:uFill>
                <a:latin typeface="+mj-lt"/>
                <a:ea typeface="+mj-ea"/>
                <a:cs typeface="+mj-cs"/>
              </a:defRPr>
            </a:lvl1pPr>
          </a:lstStyle>
          <a:p>
            <a:r>
              <a:rPr lang="en-GB" dirty="0"/>
              <a:t>DER Technical Forum</a:t>
            </a:r>
          </a:p>
        </p:txBody>
      </p:sp>
      <p:sp>
        <p:nvSpPr>
          <p:cNvPr id="13" name="Text Placeholder 6">
            <a:extLst>
              <a:ext uri="{FF2B5EF4-FFF2-40B4-BE49-F238E27FC236}">
                <a16:creationId xmlns:a16="http://schemas.microsoft.com/office/drawing/2014/main" id="{D14C27DC-1B27-37FC-5D97-1574CA6C908B}"/>
              </a:ext>
            </a:extLst>
          </p:cNvPr>
          <p:cNvSpPr txBox="1">
            <a:spLocks/>
          </p:cNvSpPr>
          <p:nvPr/>
        </p:nvSpPr>
        <p:spPr>
          <a:xfrm>
            <a:off x="872399" y="4779943"/>
            <a:ext cx="4303713" cy="1219076"/>
          </a:xfrm>
          <a:prstGeom prst="rect">
            <a:avLst/>
          </a:prstGeom>
        </p:spPr>
        <p:txBody>
          <a:bodyPr vert="horz" lIns="0" tIns="0" rIns="0" bIns="0" rtlCol="0">
            <a:noAutofit/>
          </a:bodyPr>
          <a:lstStyle>
            <a:lvl1pPr marL="0" indent="0" algn="l" defTabSz="914400" rtl="0" eaLnBrk="1" latinLnBrk="0" hangingPunct="1">
              <a:lnSpc>
                <a:spcPts val="2200"/>
              </a:lnSpc>
              <a:spcBef>
                <a:spcPts val="400"/>
              </a:spcBef>
              <a:buClr>
                <a:schemeClr val="accent4"/>
              </a:buClr>
              <a:buFont typeface="Arial" panose="020B0604020202020204" pitchFamily="34" charset="0"/>
              <a:buNone/>
              <a:defRPr sz="2200" kern="1200">
                <a:solidFill>
                  <a:schemeClr val="bg1"/>
                </a:solidFill>
                <a:latin typeface="+mn-lt"/>
                <a:ea typeface="+mn-ea"/>
                <a:cs typeface="+mn-cs"/>
              </a:defRPr>
            </a:lvl1pPr>
            <a:lvl2pPr marL="271462" indent="0" algn="l" defTabSz="914400" rtl="0" eaLnBrk="1" latinLnBrk="0" hangingPunct="1">
              <a:lnSpc>
                <a:spcPts val="2200"/>
              </a:lnSpc>
              <a:spcBef>
                <a:spcPts val="400"/>
              </a:spcBef>
              <a:buClr>
                <a:schemeClr val="accent4"/>
              </a:buClr>
              <a:buFont typeface="System Font Regular"/>
              <a:buNone/>
              <a:tabLst/>
              <a:defRPr sz="2200" kern="1200">
                <a:solidFill>
                  <a:schemeClr val="bg1"/>
                </a:solidFill>
                <a:latin typeface="+mn-lt"/>
                <a:ea typeface="+mn-ea"/>
                <a:cs typeface="+mn-cs"/>
              </a:defRPr>
            </a:lvl2pPr>
            <a:lvl3pPr marL="577850" indent="0" algn="l" defTabSz="914400" rtl="0" eaLnBrk="1" latinLnBrk="0" hangingPunct="1">
              <a:lnSpc>
                <a:spcPts val="2200"/>
              </a:lnSpc>
              <a:spcBef>
                <a:spcPts val="400"/>
              </a:spcBef>
              <a:buClr>
                <a:schemeClr val="accent4"/>
              </a:buClr>
              <a:buFont typeface="System Font Regular"/>
              <a:buNone/>
              <a:tabLst/>
              <a:defRPr sz="2200" kern="1200">
                <a:solidFill>
                  <a:schemeClr val="bg1"/>
                </a:solidFill>
                <a:latin typeface="+mn-lt"/>
                <a:ea typeface="+mn-ea"/>
                <a:cs typeface="+mn-cs"/>
              </a:defRPr>
            </a:lvl3pPr>
            <a:lvl4pPr marL="895350" indent="0" algn="l" defTabSz="914400" rtl="0" eaLnBrk="1" latinLnBrk="0" hangingPunct="1">
              <a:lnSpc>
                <a:spcPts val="2200"/>
              </a:lnSpc>
              <a:spcBef>
                <a:spcPts val="400"/>
              </a:spcBef>
              <a:buClr>
                <a:schemeClr val="accent4"/>
              </a:buClr>
              <a:buFont typeface="System Font Regular"/>
              <a:buNone/>
              <a:tabLst/>
              <a:defRPr sz="2200" kern="1200">
                <a:solidFill>
                  <a:schemeClr val="bg1"/>
                </a:solidFill>
                <a:latin typeface="+mn-lt"/>
                <a:ea typeface="+mn-ea"/>
                <a:cs typeface="+mn-cs"/>
              </a:defRPr>
            </a:lvl4pPr>
            <a:lvl5pPr marL="1155700" indent="0" algn="l" defTabSz="914400" rtl="0" eaLnBrk="1" latinLnBrk="0" hangingPunct="1">
              <a:lnSpc>
                <a:spcPts val="2200"/>
              </a:lnSpc>
              <a:spcBef>
                <a:spcPts val="400"/>
              </a:spcBef>
              <a:buClr>
                <a:schemeClr val="accent4"/>
              </a:buClr>
              <a:buFont typeface="System Font Regular"/>
              <a:buNone/>
              <a:tabLst/>
              <a:defRPr sz="2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29 March 2023</a:t>
            </a:r>
          </a:p>
          <a:p>
            <a:r>
              <a:rPr lang="en-GB" dirty="0"/>
              <a:t>10:00 – 12:00</a:t>
            </a:r>
          </a:p>
        </p:txBody>
      </p:sp>
      <p:sp>
        <p:nvSpPr>
          <p:cNvPr id="3" name="Rectangle 1">
            <a:extLst>
              <a:ext uri="{FF2B5EF4-FFF2-40B4-BE49-F238E27FC236}">
                <a16:creationId xmlns:a16="http://schemas.microsoft.com/office/drawing/2014/main" id="{616185B4-914A-1852-36B0-6030AB1E61C7}"/>
              </a:ext>
            </a:extLst>
          </p:cNvPr>
          <p:cNvSpPr>
            <a:spLocks noChangeArrowheads="1"/>
          </p:cNvSpPr>
          <p:nvPr/>
        </p:nvSpPr>
        <p:spPr bwMode="auto">
          <a:xfrm>
            <a:off x="240898" y="868162"/>
            <a:ext cx="27835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Microsoft Teams </a:t>
            </a:r>
            <a:r>
              <a:rPr kumimoji="0" lang="en-US" altLang="en-US" sz="1800" b="0" i="0" u="none" strike="noStrike" cap="none" normalizeH="0" baseline="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meeting</a:t>
            </a:r>
            <a:r>
              <a:rPr kumimoji="0" lang="en-US" altLang="en-US" sz="1100" b="0" i="0" u="none" strike="noStrike" cap="none" normalizeH="0" baseline="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 </a:t>
            </a:r>
            <a:endParaRPr kumimoji="0" lang="en-GB" altLang="en-US" sz="600" b="0" i="0" u="none" strike="noStrike" cap="none" normalizeH="0" baseline="0" dirty="0">
              <a:ln>
                <a:noFill/>
              </a:ln>
              <a:solidFill>
                <a:schemeClr val="bg1"/>
              </a:solidFill>
              <a:effectLst/>
            </a:endParaRPr>
          </a:p>
        </p:txBody>
      </p:sp>
    </p:spTree>
    <p:extLst>
      <p:ext uri="{BB962C8B-B14F-4D97-AF65-F5344CB8AC3E}">
        <p14:creationId xmlns:p14="http://schemas.microsoft.com/office/powerpoint/2010/main" val="3591834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Recent outstanding Issues – 1</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10</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extLst>
              <p:ext uri="{D42A27DB-BD31-4B8C-83A1-F6EECF244321}">
                <p14:modId xmlns:p14="http://schemas.microsoft.com/office/powerpoint/2010/main" val="4121198376"/>
              </p:ext>
            </p:extLst>
          </p:nvPr>
        </p:nvGraphicFramePr>
        <p:xfrm>
          <a:off x="720000" y="1452678"/>
          <a:ext cx="11082336" cy="4326573"/>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4435565">
                  <a:extLst>
                    <a:ext uri="{9D8B030D-6E8A-4147-A177-3AD203B41FA5}">
                      <a16:colId xmlns:a16="http://schemas.microsoft.com/office/drawing/2014/main" val="3713780737"/>
                    </a:ext>
                  </a:extLst>
                </a:gridCol>
                <a:gridCol w="5881596">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Current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126</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Customers are still seeing very long delays for DNOs to submit a Modification Application to National Grid for the appropriate GSP. A developer accepted a scheme Sept 2020 and only had the Mod App response back August 2022 (even with pushing for a Mod App to be done with escalation). This is not an isolated experience.  </a:t>
                      </a:r>
                    </a:p>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One part of the delay occurred as the DNO informed us they are allowing customers to only fill in sections 1 -3 before receiving a distribution offer, but required customers to fill in section 4 before they were able to submit the Mod App. </a:t>
                      </a:r>
                    </a:p>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Whilst the customer UBGC represented had filled in Part 4 when the scheme was applied for, others which accepted before had not and a Mod App was further delayed, to allow customers who accepted ahead to fill in the form. This would have been 14+ months after they had initially accepted their offers.  </a:t>
                      </a:r>
                    </a:p>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If Part 4 is a requirement for a Mod App but the DNO feels comfortable making a distribution offer without part 4, can it be agreed that part 4 it is filled in within a set period, I.e. 2-3 months of acceptance to prevent further delays in Modification Applications in the future or that the Mod App is submitted based only on the information within parts 1-3. </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The timing of the provision of data is prescribed in DPC1 of the Distribution Code – needs review to see how this suggestion might be accommodated.</a:t>
                      </a:r>
                    </a:p>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Need to set up some discussions with appropriate DNO experts as soon as possible.</a:t>
                      </a:r>
                    </a:p>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Following a meeting between Philip and DNO experts from NGED and Electricity North West it is suggested that Part 4 of the SAF becomes mandatory.</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2434494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Recent outstanding Issues – 2</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11</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extLst>
              <p:ext uri="{D42A27DB-BD31-4B8C-83A1-F6EECF244321}">
                <p14:modId xmlns:p14="http://schemas.microsoft.com/office/powerpoint/2010/main" val="3872121144"/>
              </p:ext>
            </p:extLst>
          </p:nvPr>
        </p:nvGraphicFramePr>
        <p:xfrm>
          <a:off x="720000" y="1452678"/>
          <a:ext cx="11082336" cy="4169410"/>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5653856">
                  <a:extLst>
                    <a:ext uri="{9D8B030D-6E8A-4147-A177-3AD203B41FA5}">
                      <a16:colId xmlns:a16="http://schemas.microsoft.com/office/drawing/2014/main" val="3713780737"/>
                    </a:ext>
                  </a:extLst>
                </a:gridCol>
                <a:gridCol w="4663305">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Current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127</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There is a requirement in ENA P28/2 (Although fairly sketchily defined) that we are supposed to consider what happens if a generator trips under full load conditions at different power factors ie 0.95 lag, unity and 0.95 lead.</a:t>
                      </a:r>
                    </a:p>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We have had a fairly large number of these sites come up that have a problem on them, and when we carry out the studies, we get a fail (ie the SVC is greater than +/-3%). When we hit this point there isn’t really much we can do to help, as the SVC results are really just a function of the MW, MVAr flow and system strength – the only option is to constrain the generator MW output if it is at a problem PF – this causes headaches for developers </a:t>
                      </a:r>
                    </a:p>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Some general thoughts would be  </a:t>
                      </a:r>
                    </a:p>
                    <a:p>
                      <a:pPr marL="193040" indent="-171450">
                        <a:lnSpc>
                          <a:spcPct val="107000"/>
                        </a:lnSpc>
                        <a:spcBef>
                          <a:spcPts val="500"/>
                        </a:spcBef>
                        <a:spcAft>
                          <a:spcPts val="500"/>
                        </a:spcAft>
                        <a:buFont typeface="Arial" panose="020B0604020202020204" pitchFamily="34" charset="0"/>
                        <a:buChar char="•"/>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A generator tripping on full load conditions would be relatively unusual – although with G99 LoM protection I guess it can and does happen, so I can see why its there.</a:t>
                      </a:r>
                    </a:p>
                    <a:p>
                      <a:pPr marL="193040" indent="-171450">
                        <a:lnSpc>
                          <a:spcPct val="107000"/>
                        </a:lnSpc>
                        <a:spcBef>
                          <a:spcPts val="500"/>
                        </a:spcBef>
                        <a:spcAft>
                          <a:spcPts val="500"/>
                        </a:spcAft>
                        <a:buFont typeface="Arial" panose="020B0604020202020204" pitchFamily="34" charset="0"/>
                        <a:buChar char="•"/>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Is it really realistic to consider it against minimum (outage) fault condition?</a:t>
                      </a:r>
                    </a:p>
                    <a:p>
                      <a:pPr marL="193040" indent="-171450">
                        <a:lnSpc>
                          <a:spcPct val="107000"/>
                        </a:lnSpc>
                        <a:spcBef>
                          <a:spcPts val="500"/>
                        </a:spcBef>
                        <a:spcAft>
                          <a:spcPts val="500"/>
                        </a:spcAft>
                        <a:buFont typeface="Arial" panose="020B0604020202020204" pitchFamily="34" charset="0"/>
                        <a:buChar char="•"/>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Should the developer really be doing this and finding problems - it is such a simple assessment the DNO should really do this, and check before issuing an offer. In reality just a simple </a:t>
                      </a:r>
                      <a:r>
                        <a:rPr lang="en-US" sz="1100" dirty="0" err="1">
                          <a:solidFill>
                            <a:srgbClr val="00598E"/>
                          </a:solidFill>
                          <a:effectLst/>
                          <a:latin typeface="Arial" panose="020B0604020202020204" pitchFamily="34" charset="0"/>
                          <a:ea typeface="Times New Roman" panose="02020603050405020304" pitchFamily="18" charset="0"/>
                          <a:cs typeface="Arial" panose="020B0604020202020204" pitchFamily="34" charset="0"/>
                        </a:rPr>
                        <a:t>loadflow</a:t>
                      </a: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 of before and after. </a:t>
                      </a:r>
                    </a:p>
                    <a:p>
                      <a:pPr marL="21590">
                        <a:lnSpc>
                          <a:spcPct val="107000"/>
                        </a:lnSpc>
                        <a:spcBef>
                          <a:spcPts val="500"/>
                        </a:spcBef>
                        <a:spcAft>
                          <a:spcPts val="500"/>
                        </a:spcAft>
                      </a:pPr>
                      <a:endPar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34925">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DNOs broadly agree that the DNO should undertake these checks early in the application process. </a:t>
                      </a:r>
                    </a:p>
                    <a:p>
                      <a:pPr marL="34925">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It is appropriate (and necessary in P28) to consider outages.</a:t>
                      </a:r>
                    </a:p>
                    <a:p>
                      <a:pPr marL="34925" marR="0" lvl="0" indent="0" algn="l" defTabSz="914400" rtl="0" eaLnBrk="1" fontAlgn="auto" latinLnBrk="0" hangingPunct="1">
                        <a:lnSpc>
                          <a:spcPct val="107000"/>
                        </a:lnSpc>
                        <a:spcBef>
                          <a:spcPts val="500"/>
                        </a:spcBef>
                        <a:spcAft>
                          <a:spcPts val="500"/>
                        </a:spcAft>
                        <a:buClrTx/>
                        <a:buSzTx/>
                        <a:buFontTx/>
                        <a:buNone/>
                        <a:tabLst/>
                        <a:defRPr/>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To be investigated further as part of the refinement of BESS processes.126.</a:t>
                      </a:r>
                    </a:p>
                    <a:p>
                      <a:pPr marL="34925">
                        <a:lnSpc>
                          <a:spcPct val="107000"/>
                        </a:lnSpc>
                        <a:spcBef>
                          <a:spcPts val="500"/>
                        </a:spcBef>
                        <a:spcAft>
                          <a:spcPts val="500"/>
                        </a:spcAft>
                      </a:pPr>
                      <a:endPar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1988264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6239E-187C-6F26-D06C-86C8C81F7E80}"/>
              </a:ext>
            </a:extLst>
          </p:cNvPr>
          <p:cNvSpPr>
            <a:spLocks noGrp="1"/>
          </p:cNvSpPr>
          <p:nvPr>
            <p:ph type="ctrTitle"/>
          </p:nvPr>
        </p:nvSpPr>
        <p:spPr/>
        <p:txBody>
          <a:bodyPr/>
          <a:lstStyle/>
          <a:p>
            <a:r>
              <a:rPr lang="en-GB" dirty="0"/>
              <a:t>DG Guides</a:t>
            </a:r>
          </a:p>
        </p:txBody>
      </p:sp>
      <p:sp>
        <p:nvSpPr>
          <p:cNvPr id="3" name="Slide Number Placeholder 2">
            <a:extLst>
              <a:ext uri="{FF2B5EF4-FFF2-40B4-BE49-F238E27FC236}">
                <a16:creationId xmlns:a16="http://schemas.microsoft.com/office/drawing/2014/main" id="{6288D745-E608-1F7C-96B1-B94A9369A1BA}"/>
              </a:ext>
            </a:extLst>
          </p:cNvPr>
          <p:cNvSpPr>
            <a:spLocks noGrp="1"/>
          </p:cNvSpPr>
          <p:nvPr>
            <p:ph type="sldNum" sz="quarter" idx="12"/>
          </p:nvPr>
        </p:nvSpPr>
        <p:spPr/>
        <p:txBody>
          <a:bodyPr/>
          <a:lstStyle/>
          <a:p>
            <a:fld id="{98FF217E-B86F-EA42-9607-BE163228A213}" type="slidenum">
              <a:rPr lang="en-GB" smtClean="0"/>
              <a:t>12</a:t>
            </a:fld>
            <a:endParaRPr lang="en-GB"/>
          </a:p>
        </p:txBody>
      </p:sp>
    </p:spTree>
    <p:extLst>
      <p:ext uri="{BB962C8B-B14F-4D97-AF65-F5344CB8AC3E}">
        <p14:creationId xmlns:p14="http://schemas.microsoft.com/office/powerpoint/2010/main" val="3449098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C5A08-9646-0E4B-C092-344BFD14DA23}"/>
              </a:ext>
            </a:extLst>
          </p:cNvPr>
          <p:cNvSpPr>
            <a:spLocks noGrp="1"/>
          </p:cNvSpPr>
          <p:nvPr>
            <p:ph type="title"/>
          </p:nvPr>
        </p:nvSpPr>
        <p:spPr/>
        <p:txBody>
          <a:bodyPr/>
          <a:lstStyle/>
          <a:p>
            <a:r>
              <a:rPr lang="en-GB" dirty="0"/>
              <a:t>DG Guides 2023 Annual Updates</a:t>
            </a:r>
          </a:p>
        </p:txBody>
      </p:sp>
      <p:sp>
        <p:nvSpPr>
          <p:cNvPr id="3" name="Content Placeholder 2">
            <a:extLst>
              <a:ext uri="{FF2B5EF4-FFF2-40B4-BE49-F238E27FC236}">
                <a16:creationId xmlns:a16="http://schemas.microsoft.com/office/drawing/2014/main" id="{F862F2CE-96B5-99BC-65E7-CA9B54558201}"/>
              </a:ext>
            </a:extLst>
          </p:cNvPr>
          <p:cNvSpPr>
            <a:spLocks noGrp="1"/>
          </p:cNvSpPr>
          <p:nvPr>
            <p:ph idx="1"/>
          </p:nvPr>
        </p:nvSpPr>
        <p:spPr/>
        <p:txBody>
          <a:bodyPr/>
          <a:lstStyle/>
          <a:p>
            <a:r>
              <a:rPr lang="en-GB" dirty="0">
                <a:solidFill>
                  <a:schemeClr val="tx1"/>
                </a:solidFill>
              </a:rPr>
              <a:t>Updates in accordance with industry developments</a:t>
            </a:r>
          </a:p>
          <a:p>
            <a:r>
              <a:rPr lang="en-GB" dirty="0">
                <a:solidFill>
                  <a:schemeClr val="tx1"/>
                </a:solidFill>
              </a:rPr>
              <a:t>Proposed content to update: </a:t>
            </a:r>
          </a:p>
          <a:p>
            <a:r>
              <a:rPr lang="en-GB">
                <a:solidFill>
                  <a:schemeClr val="tx1"/>
                </a:solidFill>
              </a:rPr>
              <a:t>What is missing?</a:t>
            </a:r>
            <a:endParaRPr lang="en-GB" dirty="0">
              <a:solidFill>
                <a:schemeClr val="tx1"/>
              </a:solidFill>
            </a:endParaRPr>
          </a:p>
        </p:txBody>
      </p:sp>
      <p:sp>
        <p:nvSpPr>
          <p:cNvPr id="4" name="Slide Number Placeholder 3">
            <a:extLst>
              <a:ext uri="{FF2B5EF4-FFF2-40B4-BE49-F238E27FC236}">
                <a16:creationId xmlns:a16="http://schemas.microsoft.com/office/drawing/2014/main" id="{59BB0C26-67B3-FBB5-1BF6-CFF43ADBE0BD}"/>
              </a:ext>
            </a:extLst>
          </p:cNvPr>
          <p:cNvSpPr>
            <a:spLocks noGrp="1"/>
          </p:cNvSpPr>
          <p:nvPr>
            <p:ph type="sldNum" sz="quarter" idx="12"/>
          </p:nvPr>
        </p:nvSpPr>
        <p:spPr/>
        <p:txBody>
          <a:bodyPr/>
          <a:lstStyle/>
          <a:p>
            <a:fld id="{98FF217E-B86F-EA42-9607-BE163228A213}" type="slidenum">
              <a:rPr lang="en-GB" smtClean="0"/>
              <a:pPr/>
              <a:t>13</a:t>
            </a:fld>
            <a:endParaRPr lang="en-GB"/>
          </a:p>
        </p:txBody>
      </p:sp>
      <p:sp>
        <p:nvSpPr>
          <p:cNvPr id="5" name="Rectangle 4">
            <a:extLst>
              <a:ext uri="{FF2B5EF4-FFF2-40B4-BE49-F238E27FC236}">
                <a16:creationId xmlns:a16="http://schemas.microsoft.com/office/drawing/2014/main" id="{D5D29A14-D94E-68C1-2560-AB66AD8AC47B}"/>
              </a:ext>
            </a:extLst>
          </p:cNvPr>
          <p:cNvSpPr/>
          <p:nvPr/>
        </p:nvSpPr>
        <p:spPr>
          <a:xfrm>
            <a:off x="637457" y="2996334"/>
            <a:ext cx="1950260" cy="10845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u="sng" dirty="0"/>
              <a:t>Chapter A</a:t>
            </a:r>
          </a:p>
          <a:p>
            <a:pPr algn="ctr"/>
            <a:r>
              <a:rPr lang="en-GB" sz="1100" dirty="0">
                <a:solidFill>
                  <a:schemeClr val="bg1"/>
                </a:solidFill>
              </a:rPr>
              <a:t>Revisions needed to remove ‘traditional’ network terminology and update to reflect the GB network in 2023 </a:t>
            </a:r>
          </a:p>
          <a:p>
            <a:pPr algn="ctr"/>
            <a:endParaRPr lang="en-GB" dirty="0"/>
          </a:p>
        </p:txBody>
      </p:sp>
      <p:sp>
        <p:nvSpPr>
          <p:cNvPr id="6" name="Rectangle 5">
            <a:extLst>
              <a:ext uri="{FF2B5EF4-FFF2-40B4-BE49-F238E27FC236}">
                <a16:creationId xmlns:a16="http://schemas.microsoft.com/office/drawing/2014/main" id="{F3AC1224-DD26-BDCF-A782-524249CAA74E}"/>
              </a:ext>
            </a:extLst>
          </p:cNvPr>
          <p:cNvSpPr/>
          <p:nvPr/>
        </p:nvSpPr>
        <p:spPr>
          <a:xfrm>
            <a:off x="2873930" y="2996963"/>
            <a:ext cx="1950260" cy="10845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u="sng" dirty="0"/>
              <a:t>Chapter B</a:t>
            </a:r>
          </a:p>
          <a:p>
            <a:pPr algn="ctr"/>
            <a:r>
              <a:rPr lang="en-GB" sz="1100" dirty="0">
                <a:solidFill>
                  <a:schemeClr val="bg1"/>
                </a:solidFill>
              </a:rPr>
              <a:t>Section dedicated to Distributed Generation. Requires an update to reflect current landscape</a:t>
            </a:r>
          </a:p>
          <a:p>
            <a:pPr algn="ctr"/>
            <a:endParaRPr lang="en-GB" dirty="0"/>
          </a:p>
        </p:txBody>
      </p:sp>
      <p:sp>
        <p:nvSpPr>
          <p:cNvPr id="7" name="Rectangle 6">
            <a:extLst>
              <a:ext uri="{FF2B5EF4-FFF2-40B4-BE49-F238E27FC236}">
                <a16:creationId xmlns:a16="http://schemas.microsoft.com/office/drawing/2014/main" id="{83C0234B-2CF4-6259-4402-3563B0A53F88}"/>
              </a:ext>
            </a:extLst>
          </p:cNvPr>
          <p:cNvSpPr/>
          <p:nvPr/>
        </p:nvSpPr>
        <p:spPr>
          <a:xfrm>
            <a:off x="5110403" y="2996334"/>
            <a:ext cx="1950260" cy="10845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u="sng" dirty="0"/>
              <a:t>Registered Capacity</a:t>
            </a:r>
          </a:p>
          <a:p>
            <a:pPr algn="ctr"/>
            <a:r>
              <a:rPr lang="en-GB" sz="1100" dirty="0">
                <a:solidFill>
                  <a:schemeClr val="bg1"/>
                </a:solidFill>
              </a:rPr>
              <a:t>Revisions to the definition of Registered Capacity and inclusion of suite of examples is needed</a:t>
            </a:r>
          </a:p>
          <a:p>
            <a:pPr algn="ctr"/>
            <a:endParaRPr lang="en-GB" dirty="0"/>
          </a:p>
        </p:txBody>
      </p:sp>
      <p:sp>
        <p:nvSpPr>
          <p:cNvPr id="8" name="Rectangle 7">
            <a:extLst>
              <a:ext uri="{FF2B5EF4-FFF2-40B4-BE49-F238E27FC236}">
                <a16:creationId xmlns:a16="http://schemas.microsoft.com/office/drawing/2014/main" id="{883D596E-E449-1C3A-7E70-FF2C778DDBC1}"/>
              </a:ext>
            </a:extLst>
          </p:cNvPr>
          <p:cNvSpPr/>
          <p:nvPr/>
        </p:nvSpPr>
        <p:spPr>
          <a:xfrm>
            <a:off x="7346876" y="2975403"/>
            <a:ext cx="1950260" cy="10845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u="sng" dirty="0"/>
              <a:t>Ofgem Significant Code Review </a:t>
            </a:r>
          </a:p>
          <a:p>
            <a:pPr algn="ctr"/>
            <a:r>
              <a:rPr lang="en-GB" sz="1100" dirty="0">
                <a:solidFill>
                  <a:schemeClr val="bg1"/>
                </a:solidFill>
              </a:rPr>
              <a:t>Updates needed to reflect the new rules for charging generator developers for new connections</a:t>
            </a:r>
          </a:p>
          <a:p>
            <a:pPr algn="ctr"/>
            <a:endParaRPr lang="en-GB" dirty="0"/>
          </a:p>
        </p:txBody>
      </p:sp>
      <p:sp>
        <p:nvSpPr>
          <p:cNvPr id="9" name="Rectangle 8">
            <a:extLst>
              <a:ext uri="{FF2B5EF4-FFF2-40B4-BE49-F238E27FC236}">
                <a16:creationId xmlns:a16="http://schemas.microsoft.com/office/drawing/2014/main" id="{8FA7E6A0-C482-5331-0708-F48FB9C2C6C2}"/>
              </a:ext>
            </a:extLst>
          </p:cNvPr>
          <p:cNvSpPr/>
          <p:nvPr/>
        </p:nvSpPr>
        <p:spPr>
          <a:xfrm>
            <a:off x="627750" y="4388268"/>
            <a:ext cx="1950260" cy="10845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u="sng" dirty="0"/>
              <a:t>ENA Open Networks Project</a:t>
            </a:r>
          </a:p>
          <a:p>
            <a:pPr algn="ctr"/>
            <a:r>
              <a:rPr lang="en-GB" sz="1100" dirty="0">
                <a:solidFill>
                  <a:schemeClr val="bg1"/>
                </a:solidFill>
              </a:rPr>
              <a:t>Updates needed to reflect latest developments from the Open Networks Project</a:t>
            </a:r>
          </a:p>
          <a:p>
            <a:pPr algn="ctr"/>
            <a:endParaRPr lang="en-GB" dirty="0"/>
          </a:p>
        </p:txBody>
      </p:sp>
      <p:sp>
        <p:nvSpPr>
          <p:cNvPr id="10" name="Rectangle 9">
            <a:extLst>
              <a:ext uri="{FF2B5EF4-FFF2-40B4-BE49-F238E27FC236}">
                <a16:creationId xmlns:a16="http://schemas.microsoft.com/office/drawing/2014/main" id="{78D8ED3F-6846-8765-EC94-F5C392FFF8CF}"/>
              </a:ext>
            </a:extLst>
          </p:cNvPr>
          <p:cNvSpPr/>
          <p:nvPr/>
        </p:nvSpPr>
        <p:spPr>
          <a:xfrm>
            <a:off x="2873930" y="4388268"/>
            <a:ext cx="1950260" cy="10845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u="sng" dirty="0"/>
              <a:t>Storage and V2G</a:t>
            </a:r>
          </a:p>
          <a:p>
            <a:pPr algn="ctr"/>
            <a:r>
              <a:rPr lang="en-GB" sz="1100" dirty="0">
                <a:solidFill>
                  <a:schemeClr val="bg1"/>
                </a:solidFill>
              </a:rPr>
              <a:t>Review current content on both topics and take account of the recent SAF changes on voltage step change assessments</a:t>
            </a:r>
          </a:p>
          <a:p>
            <a:pPr algn="ctr"/>
            <a:endParaRPr lang="en-GB" dirty="0"/>
          </a:p>
        </p:txBody>
      </p:sp>
      <p:sp>
        <p:nvSpPr>
          <p:cNvPr id="11" name="Rectangle 10">
            <a:extLst>
              <a:ext uri="{FF2B5EF4-FFF2-40B4-BE49-F238E27FC236}">
                <a16:creationId xmlns:a16="http://schemas.microsoft.com/office/drawing/2014/main" id="{473E8B6B-FA0E-2EF8-D573-A5A722C0B53D}"/>
              </a:ext>
            </a:extLst>
          </p:cNvPr>
          <p:cNvSpPr/>
          <p:nvPr/>
        </p:nvSpPr>
        <p:spPr>
          <a:xfrm>
            <a:off x="5120110" y="4388268"/>
            <a:ext cx="1950260" cy="10845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u="sng" dirty="0"/>
              <a:t>Flowcharts</a:t>
            </a:r>
          </a:p>
          <a:p>
            <a:pPr algn="ctr"/>
            <a:r>
              <a:rPr lang="en-GB" sz="1100" dirty="0">
                <a:solidFill>
                  <a:schemeClr val="bg1"/>
                </a:solidFill>
              </a:rPr>
              <a:t>Update existing flowcharts or the inclusion of a new chart to guide users to the appropriate relevant documentation to complete</a:t>
            </a:r>
          </a:p>
          <a:p>
            <a:pPr algn="ctr"/>
            <a:endParaRPr lang="en-GB" dirty="0"/>
          </a:p>
        </p:txBody>
      </p:sp>
      <p:sp>
        <p:nvSpPr>
          <p:cNvPr id="12" name="Rectangle 11">
            <a:extLst>
              <a:ext uri="{FF2B5EF4-FFF2-40B4-BE49-F238E27FC236}">
                <a16:creationId xmlns:a16="http://schemas.microsoft.com/office/drawing/2014/main" id="{CC1E074B-C41F-411F-4847-C28ABD73C1C6}"/>
              </a:ext>
            </a:extLst>
          </p:cNvPr>
          <p:cNvSpPr/>
          <p:nvPr/>
        </p:nvSpPr>
        <p:spPr>
          <a:xfrm>
            <a:off x="7366290" y="4367337"/>
            <a:ext cx="1950260" cy="10845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u="sng" dirty="0"/>
              <a:t>Non-firm connection</a:t>
            </a:r>
          </a:p>
          <a:p>
            <a:pPr algn="ctr"/>
            <a:r>
              <a:rPr lang="en-GB" sz="1100" dirty="0">
                <a:solidFill>
                  <a:schemeClr val="bg1"/>
                </a:solidFill>
              </a:rPr>
              <a:t>New section in the Guides to discuss receiving non-firm connections to curtail generation output when reinforcement is necessary</a:t>
            </a:r>
          </a:p>
          <a:p>
            <a:pPr algn="ctr"/>
            <a:endParaRPr lang="en-GB" dirty="0"/>
          </a:p>
        </p:txBody>
      </p:sp>
      <p:sp>
        <p:nvSpPr>
          <p:cNvPr id="13" name="Rectangle 12">
            <a:extLst>
              <a:ext uri="{FF2B5EF4-FFF2-40B4-BE49-F238E27FC236}">
                <a16:creationId xmlns:a16="http://schemas.microsoft.com/office/drawing/2014/main" id="{9A0E03F4-41DA-87DE-D0CE-FE75EACEE646}"/>
              </a:ext>
            </a:extLst>
          </p:cNvPr>
          <p:cNvSpPr/>
          <p:nvPr/>
        </p:nvSpPr>
        <p:spPr>
          <a:xfrm>
            <a:off x="9500806" y="2996334"/>
            <a:ext cx="1933721" cy="106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u="sng" dirty="0"/>
              <a:t>On-line SAF</a:t>
            </a:r>
          </a:p>
          <a:p>
            <a:pPr algn="ctr"/>
            <a:r>
              <a:rPr lang="en-GB" sz="1100" dirty="0"/>
              <a:t>e.g. UKPN Smart Connect Portal</a:t>
            </a:r>
          </a:p>
        </p:txBody>
      </p:sp>
    </p:spTree>
    <p:extLst>
      <p:ext uri="{BB962C8B-B14F-4D97-AF65-F5344CB8AC3E}">
        <p14:creationId xmlns:p14="http://schemas.microsoft.com/office/powerpoint/2010/main" val="3759785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0C500-E3B6-DCFF-D90C-9D46A2894995}"/>
              </a:ext>
            </a:extLst>
          </p:cNvPr>
          <p:cNvSpPr>
            <a:spLocks noGrp="1"/>
          </p:cNvSpPr>
          <p:nvPr>
            <p:ph type="title"/>
          </p:nvPr>
        </p:nvSpPr>
        <p:spPr/>
        <p:txBody>
          <a:bodyPr/>
          <a:lstStyle/>
          <a:p>
            <a:r>
              <a:rPr lang="en-GB" dirty="0"/>
              <a:t>Changes to the presentation and layout of the guides</a:t>
            </a:r>
          </a:p>
        </p:txBody>
      </p:sp>
      <p:sp>
        <p:nvSpPr>
          <p:cNvPr id="3" name="Content Placeholder 2">
            <a:extLst>
              <a:ext uri="{FF2B5EF4-FFF2-40B4-BE49-F238E27FC236}">
                <a16:creationId xmlns:a16="http://schemas.microsoft.com/office/drawing/2014/main" id="{E9C85408-B289-6B0E-93B7-31F1A5CCA703}"/>
              </a:ext>
            </a:extLst>
          </p:cNvPr>
          <p:cNvSpPr>
            <a:spLocks noGrp="1"/>
          </p:cNvSpPr>
          <p:nvPr>
            <p:ph idx="1"/>
          </p:nvPr>
        </p:nvSpPr>
        <p:spPr/>
        <p:txBody>
          <a:bodyPr/>
          <a:lstStyle/>
          <a:p>
            <a:pPr marL="0" indent="0">
              <a:buNone/>
            </a:pPr>
            <a:r>
              <a:rPr lang="en-GB" sz="1800" dirty="0"/>
              <a:t>Consideration of changes to the presentation have been proposed</a:t>
            </a:r>
          </a:p>
          <a:p>
            <a:pPr marL="171450" indent="-171450"/>
            <a:r>
              <a:rPr lang="en-GB" sz="1800" dirty="0"/>
              <a:t>Any change is subject to approval by the DNOs</a:t>
            </a:r>
          </a:p>
          <a:p>
            <a:pPr marL="429750" lvl="1" indent="-285750">
              <a:buFont typeface="Arial" panose="020B0604020202020204" pitchFamily="34" charset="0"/>
              <a:buChar char="•"/>
            </a:pPr>
            <a:r>
              <a:rPr lang="en-GB" sz="1800" dirty="0"/>
              <a:t>Combine the current versions of the DGCGs into a single document</a:t>
            </a:r>
          </a:p>
          <a:p>
            <a:pPr marL="429750" lvl="1" indent="-285750">
              <a:buFont typeface="Arial" panose="020B0604020202020204" pitchFamily="34" charset="0"/>
              <a:buChar char="•"/>
            </a:pPr>
            <a:r>
              <a:rPr lang="en-GB" sz="1800" dirty="0"/>
              <a:t>Consideration will be made on the appropriate material to include in the document that is applicable for both G98 and G99 readers</a:t>
            </a:r>
          </a:p>
          <a:p>
            <a:pPr marL="429750" lvl="1" indent="-285750">
              <a:buFont typeface="Arial" panose="020B0604020202020204" pitchFamily="34" charset="0"/>
              <a:buChar char="•"/>
            </a:pPr>
            <a:r>
              <a:rPr lang="en-GB" sz="1800" dirty="0"/>
              <a:t>An additional option is being proposed to move the current material from Microsoft Publisher to a Microsoft Word document </a:t>
            </a:r>
          </a:p>
          <a:p>
            <a:pPr marL="429750" lvl="1" indent="-285750">
              <a:buFont typeface="Arial" panose="020B0604020202020204" pitchFamily="34" charset="0"/>
              <a:buChar char="•"/>
            </a:pPr>
            <a:r>
              <a:rPr lang="en-GB" sz="1800" dirty="0"/>
              <a:t>Two column format less suitable for online viewing – revert to </a:t>
            </a:r>
            <a:r>
              <a:rPr lang="en-GB" sz="1800"/>
              <a:t>single column</a:t>
            </a:r>
            <a:endParaRPr lang="en-GB" sz="1800" dirty="0"/>
          </a:p>
          <a:p>
            <a:pPr marL="171450" indent="-171450"/>
            <a:r>
              <a:rPr lang="en-GB" sz="1800" dirty="0"/>
              <a:t>Discussion</a:t>
            </a:r>
          </a:p>
          <a:p>
            <a:pPr marL="171450" indent="-171450"/>
            <a:r>
              <a:rPr lang="en-GB" sz="1800" dirty="0"/>
              <a:t>Further comments by 3</a:t>
            </a:r>
            <a:r>
              <a:rPr lang="en-GB" sz="1800" baseline="30000" dirty="0"/>
              <a:t>rd</a:t>
            </a:r>
            <a:r>
              <a:rPr lang="en-GB" sz="1800" dirty="0"/>
              <a:t> April</a:t>
            </a:r>
          </a:p>
          <a:p>
            <a:endParaRPr lang="en-GB" dirty="0"/>
          </a:p>
        </p:txBody>
      </p:sp>
      <p:sp>
        <p:nvSpPr>
          <p:cNvPr id="4" name="Slide Number Placeholder 3">
            <a:extLst>
              <a:ext uri="{FF2B5EF4-FFF2-40B4-BE49-F238E27FC236}">
                <a16:creationId xmlns:a16="http://schemas.microsoft.com/office/drawing/2014/main" id="{97F0FAE0-19EA-666D-89E6-95BB8B879453}"/>
              </a:ext>
            </a:extLst>
          </p:cNvPr>
          <p:cNvSpPr>
            <a:spLocks noGrp="1"/>
          </p:cNvSpPr>
          <p:nvPr>
            <p:ph type="sldNum" sz="quarter" idx="12"/>
          </p:nvPr>
        </p:nvSpPr>
        <p:spPr/>
        <p:txBody>
          <a:bodyPr/>
          <a:lstStyle/>
          <a:p>
            <a:fld id="{98FF217E-B86F-EA42-9607-BE163228A213}" type="slidenum">
              <a:rPr lang="en-GB" smtClean="0"/>
              <a:pPr/>
              <a:t>14</a:t>
            </a:fld>
            <a:endParaRPr lang="en-GB"/>
          </a:p>
        </p:txBody>
      </p:sp>
    </p:spTree>
    <p:extLst>
      <p:ext uri="{BB962C8B-B14F-4D97-AF65-F5344CB8AC3E}">
        <p14:creationId xmlns:p14="http://schemas.microsoft.com/office/powerpoint/2010/main" val="2885368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B31E2-658C-4BD4-A1D2-615DE077F551}"/>
              </a:ext>
            </a:extLst>
          </p:cNvPr>
          <p:cNvSpPr>
            <a:spLocks noGrp="1"/>
          </p:cNvSpPr>
          <p:nvPr>
            <p:ph type="ctrTitle"/>
          </p:nvPr>
        </p:nvSpPr>
        <p:spPr/>
        <p:txBody>
          <a:bodyPr/>
          <a:lstStyle/>
          <a:p>
            <a:r>
              <a:rPr lang="en-GB" dirty="0"/>
              <a:t>Update on G100</a:t>
            </a:r>
          </a:p>
        </p:txBody>
      </p:sp>
      <p:sp>
        <p:nvSpPr>
          <p:cNvPr id="3" name="Slide Number Placeholder 2">
            <a:extLst>
              <a:ext uri="{FF2B5EF4-FFF2-40B4-BE49-F238E27FC236}">
                <a16:creationId xmlns:a16="http://schemas.microsoft.com/office/drawing/2014/main" id="{497C660C-4280-494D-B6AD-3665872C845C}"/>
              </a:ext>
            </a:extLst>
          </p:cNvPr>
          <p:cNvSpPr>
            <a:spLocks noGrp="1"/>
          </p:cNvSpPr>
          <p:nvPr>
            <p:ph type="sldNum" sz="quarter" idx="12"/>
          </p:nvPr>
        </p:nvSpPr>
        <p:spPr/>
        <p:txBody>
          <a:bodyPr/>
          <a:lstStyle/>
          <a:p>
            <a:fld id="{98FF217E-B86F-EA42-9607-BE163228A213}" type="slidenum">
              <a:rPr lang="en-GB" smtClean="0"/>
              <a:t>15</a:t>
            </a:fld>
            <a:endParaRPr lang="en-GB"/>
          </a:p>
        </p:txBody>
      </p:sp>
    </p:spTree>
    <p:extLst>
      <p:ext uri="{BB962C8B-B14F-4D97-AF65-F5344CB8AC3E}">
        <p14:creationId xmlns:p14="http://schemas.microsoft.com/office/powerpoint/2010/main" val="1711115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686B0-4BDD-466B-B7CF-2F398DC89300}"/>
              </a:ext>
            </a:extLst>
          </p:cNvPr>
          <p:cNvSpPr>
            <a:spLocks noGrp="1"/>
          </p:cNvSpPr>
          <p:nvPr>
            <p:ph type="title"/>
          </p:nvPr>
        </p:nvSpPr>
        <p:spPr/>
        <p:txBody>
          <a:bodyPr/>
          <a:lstStyle/>
          <a:p>
            <a:r>
              <a:rPr lang="en-GB" dirty="0"/>
              <a:t>G100</a:t>
            </a:r>
          </a:p>
        </p:txBody>
      </p:sp>
      <p:sp>
        <p:nvSpPr>
          <p:cNvPr id="3" name="Content Placeholder 2">
            <a:extLst>
              <a:ext uri="{FF2B5EF4-FFF2-40B4-BE49-F238E27FC236}">
                <a16:creationId xmlns:a16="http://schemas.microsoft.com/office/drawing/2014/main" id="{1B8E4D94-D8D5-41D8-8E18-0BE8706372BC}"/>
              </a:ext>
            </a:extLst>
          </p:cNvPr>
          <p:cNvSpPr>
            <a:spLocks noGrp="1"/>
          </p:cNvSpPr>
          <p:nvPr>
            <p:ph idx="1"/>
          </p:nvPr>
        </p:nvSpPr>
        <p:spPr>
          <a:xfrm>
            <a:off x="720000" y="1548540"/>
            <a:ext cx="11083554" cy="3960000"/>
          </a:xfrm>
        </p:spPr>
        <p:txBody>
          <a:bodyPr/>
          <a:lstStyle/>
          <a:p>
            <a:pPr>
              <a:lnSpc>
                <a:spcPct val="100000"/>
              </a:lnSpc>
            </a:pPr>
            <a:r>
              <a:rPr lang="en-GB" dirty="0"/>
              <a:t>Issue 2 Amendment 1 has been published on 25 July last year.</a:t>
            </a:r>
          </a:p>
          <a:p>
            <a:pPr>
              <a:lnSpc>
                <a:spcPct val="100000"/>
              </a:lnSpc>
            </a:pPr>
            <a:r>
              <a:rPr lang="en-GB" dirty="0"/>
              <a:t>In the intervening period, several stakeholders have made representation to the ENA about various implications of the draft.</a:t>
            </a:r>
          </a:p>
          <a:p>
            <a:pPr>
              <a:lnSpc>
                <a:spcPct val="100000"/>
              </a:lnSpc>
            </a:pPr>
            <a:r>
              <a:rPr lang="en-GB" dirty="0"/>
              <a:t>In response, the DNOs have proposed to:</a:t>
            </a:r>
          </a:p>
          <a:p>
            <a:pPr marL="350838" lvl="1" indent="-342900">
              <a:lnSpc>
                <a:spcPct val="100000"/>
              </a:lnSpc>
              <a:buFont typeface="Arial" panose="020B0604020202020204" pitchFamily="34" charset="0"/>
              <a:buChar char="•"/>
            </a:pPr>
            <a:r>
              <a:rPr lang="en-GB" dirty="0"/>
              <a:t>Remove all voltage triggers for state 3 – considerably simplifying several aspects of the requirements;</a:t>
            </a:r>
          </a:p>
          <a:p>
            <a:pPr marL="350838" lvl="1" indent="-342900">
              <a:lnSpc>
                <a:spcPct val="100000"/>
              </a:lnSpc>
              <a:buFont typeface="Arial" panose="020B0604020202020204" pitchFamily="34" charset="0"/>
              <a:buChar char="•"/>
            </a:pPr>
            <a:r>
              <a:rPr lang="en-GB" dirty="0"/>
              <a:t>Include guidance for high diversity installations – such as massed EV charging points;</a:t>
            </a:r>
          </a:p>
          <a:p>
            <a:pPr marL="350838" lvl="1" indent="-342900">
              <a:lnSpc>
                <a:spcPct val="100000"/>
              </a:lnSpc>
              <a:buFont typeface="Arial" panose="020B0604020202020204" pitchFamily="34" charset="0"/>
              <a:buChar char="•"/>
            </a:pPr>
            <a:r>
              <a:rPr lang="en-GB" dirty="0"/>
              <a:t>Harmonize all detection and response times within a CLS to 15s</a:t>
            </a:r>
          </a:p>
          <a:p>
            <a:pPr marL="350838" lvl="1" indent="-342900">
              <a:lnSpc>
                <a:spcPct val="100000"/>
              </a:lnSpc>
              <a:buFont typeface="Arial" panose="020B0604020202020204" pitchFamily="34" charset="0"/>
              <a:buChar char="•"/>
            </a:pPr>
            <a:r>
              <a:rPr lang="en-GB" dirty="0"/>
              <a:t>Remove the necessity of a state 3 response for the comms loss to a single device</a:t>
            </a:r>
          </a:p>
          <a:p>
            <a:pPr marL="350838" lvl="1" indent="-342900">
              <a:lnSpc>
                <a:spcPct val="100000"/>
              </a:lnSpc>
              <a:buFont typeface="Arial" panose="020B0604020202020204" pitchFamily="34" charset="0"/>
              <a:buChar char="•"/>
            </a:pPr>
            <a:r>
              <a:rPr lang="en-GB" dirty="0"/>
              <a:t>Clarify the implementation date (01 May 2023)</a:t>
            </a:r>
          </a:p>
          <a:p>
            <a:pPr>
              <a:lnSpc>
                <a:spcPct val="100000"/>
              </a:lnSpc>
            </a:pPr>
            <a:r>
              <a:rPr lang="en-GB" dirty="0"/>
              <a:t>This revised version is undertaking internal ENA sign off and should be published around the middle of April.</a:t>
            </a:r>
          </a:p>
          <a:p>
            <a:pPr>
              <a:lnSpc>
                <a:spcPct val="100000"/>
              </a:lnSpc>
            </a:pPr>
            <a:r>
              <a:rPr lang="en-GB" dirty="0"/>
              <a:t>A stakeholder briefing session is being arranged for Thursday 13 April.</a:t>
            </a:r>
          </a:p>
          <a:p>
            <a:pPr lvl="1">
              <a:lnSpc>
                <a:spcPct val="100000"/>
              </a:lnSpc>
            </a:pPr>
            <a:endParaRPr lang="en-GB" dirty="0"/>
          </a:p>
          <a:p>
            <a:pPr>
              <a:lnSpc>
                <a:spcPct val="100000"/>
              </a:lnSpc>
            </a:pPr>
            <a:endParaRPr lang="en-GB" dirty="0"/>
          </a:p>
        </p:txBody>
      </p:sp>
      <p:sp>
        <p:nvSpPr>
          <p:cNvPr id="4" name="Slide Number Placeholder 3">
            <a:extLst>
              <a:ext uri="{FF2B5EF4-FFF2-40B4-BE49-F238E27FC236}">
                <a16:creationId xmlns:a16="http://schemas.microsoft.com/office/drawing/2014/main" id="{DD341E83-BB28-4AF4-A0C3-0F647DA90F29}"/>
              </a:ext>
            </a:extLst>
          </p:cNvPr>
          <p:cNvSpPr>
            <a:spLocks noGrp="1"/>
          </p:cNvSpPr>
          <p:nvPr>
            <p:ph type="sldNum" sz="quarter" idx="12"/>
          </p:nvPr>
        </p:nvSpPr>
        <p:spPr/>
        <p:txBody>
          <a:bodyPr/>
          <a:lstStyle/>
          <a:p>
            <a:fld id="{98FF217E-B86F-EA42-9607-BE163228A213}" type="slidenum">
              <a:rPr lang="en-GB" smtClean="0"/>
              <a:pPr/>
              <a:t>16</a:t>
            </a:fld>
            <a:endParaRPr lang="en-GB"/>
          </a:p>
        </p:txBody>
      </p:sp>
    </p:spTree>
    <p:extLst>
      <p:ext uri="{BB962C8B-B14F-4D97-AF65-F5344CB8AC3E}">
        <p14:creationId xmlns:p14="http://schemas.microsoft.com/office/powerpoint/2010/main" val="3204242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7BAD4-4DE0-FA18-E63D-7339BE557591}"/>
              </a:ext>
            </a:extLst>
          </p:cNvPr>
          <p:cNvSpPr>
            <a:spLocks noGrp="1"/>
          </p:cNvSpPr>
          <p:nvPr>
            <p:ph type="ctrTitle"/>
          </p:nvPr>
        </p:nvSpPr>
        <p:spPr/>
        <p:txBody>
          <a:bodyPr/>
          <a:lstStyle/>
          <a:p>
            <a:r>
              <a:rPr lang="en-GB" dirty="0"/>
              <a:t>Prototypes</a:t>
            </a:r>
          </a:p>
        </p:txBody>
      </p:sp>
      <p:sp>
        <p:nvSpPr>
          <p:cNvPr id="3" name="Slide Number Placeholder 2">
            <a:extLst>
              <a:ext uri="{FF2B5EF4-FFF2-40B4-BE49-F238E27FC236}">
                <a16:creationId xmlns:a16="http://schemas.microsoft.com/office/drawing/2014/main" id="{280CE9F8-D47E-AE81-765F-37549FA021DC}"/>
              </a:ext>
            </a:extLst>
          </p:cNvPr>
          <p:cNvSpPr>
            <a:spLocks noGrp="1"/>
          </p:cNvSpPr>
          <p:nvPr>
            <p:ph type="sldNum" sz="quarter" idx="12"/>
          </p:nvPr>
        </p:nvSpPr>
        <p:spPr/>
        <p:txBody>
          <a:bodyPr/>
          <a:lstStyle/>
          <a:p>
            <a:fld id="{98FF217E-B86F-EA42-9607-BE163228A213}" type="slidenum">
              <a:rPr lang="en-GB" smtClean="0"/>
              <a:t>17</a:t>
            </a:fld>
            <a:endParaRPr lang="en-GB"/>
          </a:p>
        </p:txBody>
      </p:sp>
    </p:spTree>
    <p:extLst>
      <p:ext uri="{BB962C8B-B14F-4D97-AF65-F5344CB8AC3E}">
        <p14:creationId xmlns:p14="http://schemas.microsoft.com/office/powerpoint/2010/main" val="2895835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B3087-CD50-12CF-14CA-73D42EA2F6D4}"/>
              </a:ext>
            </a:extLst>
          </p:cNvPr>
          <p:cNvSpPr>
            <a:spLocks noGrp="1"/>
          </p:cNvSpPr>
          <p:nvPr>
            <p:ph type="title"/>
          </p:nvPr>
        </p:nvSpPr>
        <p:spPr/>
        <p:txBody>
          <a:bodyPr/>
          <a:lstStyle/>
          <a:p>
            <a:r>
              <a:rPr lang="en-GB" dirty="0"/>
              <a:t>Prototypes: compliance</a:t>
            </a:r>
          </a:p>
        </p:txBody>
      </p:sp>
      <p:sp>
        <p:nvSpPr>
          <p:cNvPr id="3" name="Content Placeholder 2">
            <a:extLst>
              <a:ext uri="{FF2B5EF4-FFF2-40B4-BE49-F238E27FC236}">
                <a16:creationId xmlns:a16="http://schemas.microsoft.com/office/drawing/2014/main" id="{BB8EA023-9B24-5E0F-38CF-1E6D59F30BC1}"/>
              </a:ext>
            </a:extLst>
          </p:cNvPr>
          <p:cNvSpPr>
            <a:spLocks noGrp="1"/>
          </p:cNvSpPr>
          <p:nvPr>
            <p:ph idx="1"/>
          </p:nvPr>
        </p:nvSpPr>
        <p:spPr/>
        <p:txBody>
          <a:bodyPr/>
          <a:lstStyle/>
          <a:p>
            <a:r>
              <a:rPr lang="en-GB" sz="1800" dirty="0"/>
              <a:t>An issue was raised (albeit not formally) by a manufacturer some time ago in relation to the challenges of agreeing a legal connexion of a prototype where manufacturer’s information would not be available at the time of commissioning.</a:t>
            </a:r>
          </a:p>
          <a:p>
            <a:r>
              <a:rPr lang="en-GB" sz="1800" dirty="0"/>
              <a:t>Although we had expected this issue to arise some time, in reviewing the implications it now seems that there should be no issue.</a:t>
            </a:r>
          </a:p>
          <a:p>
            <a:r>
              <a:rPr lang="en-GB" sz="1800" dirty="0"/>
              <a:t>Our current view is that:</a:t>
            </a:r>
          </a:p>
          <a:p>
            <a:pPr lvl="1"/>
            <a:r>
              <a:rPr lang="en-GB" sz="1800" dirty="0"/>
              <a:t>For type A, everything that needs to be demonstrated etc can either be done on site with the prototype or can be demonstrated on a grid simulator;</a:t>
            </a:r>
          </a:p>
          <a:p>
            <a:pPr lvl="1"/>
            <a:r>
              <a:rPr lang="en-GB" sz="1800" dirty="0"/>
              <a:t>PGMs larger than type A can use the ION/FON route, albeit unofficially for Types B and C, until sufficient information has been gathered from prototype operation and when simulations have been verified.</a:t>
            </a:r>
          </a:p>
          <a:p>
            <a:r>
              <a:rPr lang="en-GB" sz="1800" dirty="0"/>
              <a:t>Accordingly DNOs do not think there is a need to make any specific accommodations in G98/G99 for prototypes.</a:t>
            </a:r>
          </a:p>
          <a:p>
            <a:r>
              <a:rPr lang="en-GB" sz="1800" dirty="0"/>
              <a:t>Does the Forum agree?</a:t>
            </a:r>
          </a:p>
        </p:txBody>
      </p:sp>
      <p:sp>
        <p:nvSpPr>
          <p:cNvPr id="4" name="Slide Number Placeholder 3">
            <a:extLst>
              <a:ext uri="{FF2B5EF4-FFF2-40B4-BE49-F238E27FC236}">
                <a16:creationId xmlns:a16="http://schemas.microsoft.com/office/drawing/2014/main" id="{67C375D4-8E47-2D99-B051-EA2750EFB0B4}"/>
              </a:ext>
            </a:extLst>
          </p:cNvPr>
          <p:cNvSpPr>
            <a:spLocks noGrp="1"/>
          </p:cNvSpPr>
          <p:nvPr>
            <p:ph type="sldNum" sz="quarter" idx="12"/>
          </p:nvPr>
        </p:nvSpPr>
        <p:spPr/>
        <p:txBody>
          <a:bodyPr/>
          <a:lstStyle/>
          <a:p>
            <a:fld id="{98FF217E-B86F-EA42-9607-BE163228A213}" type="slidenum">
              <a:rPr lang="en-GB" smtClean="0"/>
              <a:pPr/>
              <a:t>18</a:t>
            </a:fld>
            <a:endParaRPr lang="en-GB"/>
          </a:p>
        </p:txBody>
      </p:sp>
    </p:spTree>
    <p:extLst>
      <p:ext uri="{BB962C8B-B14F-4D97-AF65-F5344CB8AC3E}">
        <p14:creationId xmlns:p14="http://schemas.microsoft.com/office/powerpoint/2010/main" val="3154626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BA59F9-9D61-4729-B14E-72B7485DF160}"/>
              </a:ext>
            </a:extLst>
          </p:cNvPr>
          <p:cNvSpPr>
            <a:spLocks noGrp="1"/>
          </p:cNvSpPr>
          <p:nvPr>
            <p:ph type="ctrTitle"/>
          </p:nvPr>
        </p:nvSpPr>
        <p:spPr/>
        <p:txBody>
          <a:bodyPr/>
          <a:lstStyle/>
          <a:p>
            <a:r>
              <a:rPr lang="en-GB" dirty="0"/>
              <a:t>GC0117</a:t>
            </a:r>
          </a:p>
        </p:txBody>
      </p:sp>
      <p:sp>
        <p:nvSpPr>
          <p:cNvPr id="4" name="Slide Number Placeholder 3">
            <a:extLst>
              <a:ext uri="{FF2B5EF4-FFF2-40B4-BE49-F238E27FC236}">
                <a16:creationId xmlns:a16="http://schemas.microsoft.com/office/drawing/2014/main" id="{89B76D53-9269-4FEF-8AA9-8F44C5528F77}"/>
              </a:ext>
            </a:extLst>
          </p:cNvPr>
          <p:cNvSpPr>
            <a:spLocks noGrp="1"/>
          </p:cNvSpPr>
          <p:nvPr>
            <p:ph type="sldNum" sz="quarter" idx="12"/>
          </p:nvPr>
        </p:nvSpPr>
        <p:spPr/>
        <p:txBody>
          <a:bodyPr/>
          <a:lstStyle/>
          <a:p>
            <a:fld id="{98FF217E-B86F-EA42-9607-BE163228A213}" type="slidenum">
              <a:rPr lang="en-GB" smtClean="0"/>
              <a:pPr/>
              <a:t>19</a:t>
            </a:fld>
            <a:endParaRPr lang="en-GB"/>
          </a:p>
        </p:txBody>
      </p:sp>
    </p:spTree>
    <p:extLst>
      <p:ext uri="{BB962C8B-B14F-4D97-AF65-F5344CB8AC3E}">
        <p14:creationId xmlns:p14="http://schemas.microsoft.com/office/powerpoint/2010/main" val="600962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Welcome, Housekeeping and Introductions</a:t>
            </a: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fld id="{98FF217E-B86F-EA42-9607-BE163228A213}" type="slidenum">
              <a:rPr lang="en-GB"/>
              <a:pPr/>
              <a:t>2</a:t>
            </a:fld>
            <a:endParaRPr lang="en-GB"/>
          </a:p>
        </p:txBody>
      </p:sp>
    </p:spTree>
    <p:extLst>
      <p:ext uri="{BB962C8B-B14F-4D97-AF65-F5344CB8AC3E}">
        <p14:creationId xmlns:p14="http://schemas.microsoft.com/office/powerpoint/2010/main" val="3258443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649E6-5496-6BF4-6445-9F09DF068001}"/>
              </a:ext>
            </a:extLst>
          </p:cNvPr>
          <p:cNvSpPr>
            <a:spLocks noGrp="1"/>
          </p:cNvSpPr>
          <p:nvPr>
            <p:ph type="title"/>
          </p:nvPr>
        </p:nvSpPr>
        <p:spPr/>
        <p:txBody>
          <a:bodyPr/>
          <a:lstStyle/>
          <a:p>
            <a:r>
              <a:rPr lang="en-GB" dirty="0"/>
              <a:t>GC0117 – alignment of Large, Medium and Small across GB</a:t>
            </a:r>
          </a:p>
        </p:txBody>
      </p:sp>
      <p:sp>
        <p:nvSpPr>
          <p:cNvPr id="3" name="Content Placeholder 2">
            <a:extLst>
              <a:ext uri="{FF2B5EF4-FFF2-40B4-BE49-F238E27FC236}">
                <a16:creationId xmlns:a16="http://schemas.microsoft.com/office/drawing/2014/main" id="{FB3C58E9-A937-A0C5-A5C3-E3623D62B270}"/>
              </a:ext>
            </a:extLst>
          </p:cNvPr>
          <p:cNvSpPr>
            <a:spLocks noGrp="1"/>
          </p:cNvSpPr>
          <p:nvPr>
            <p:ph idx="1"/>
          </p:nvPr>
        </p:nvSpPr>
        <p:spPr>
          <a:xfrm>
            <a:off x="720000" y="1486533"/>
            <a:ext cx="11083554" cy="4399832"/>
          </a:xfrm>
        </p:spPr>
        <p:txBody>
          <a:bodyPr/>
          <a:lstStyle/>
          <a:p>
            <a:r>
              <a:rPr lang="en-GB" sz="1400" dirty="0"/>
              <a:t>The WG consultation closed on 05 August:</a:t>
            </a:r>
          </a:p>
          <a:p>
            <a:pPr marL="293688" lvl="1" indent="-285750">
              <a:lnSpc>
                <a:spcPct val="100000"/>
              </a:lnSpc>
              <a:buFont typeface="Arial" panose="020B0604020202020204" pitchFamily="34" charset="0"/>
              <a:buChar char="•"/>
            </a:pPr>
            <a:r>
              <a:rPr lang="en-US" sz="1300" dirty="0"/>
              <a:t>Out of 14 respondents, 3 support the original proposal (ie 10MW Large threshold throughout GB) and 3 support the WAGCM1 proposal (ie 100MW threshold). Some believed that the solutions had not been sufficiently fully developed. Others believe that a CBA and further investigations are required to fully assess the proposed solutions against the applicable Grid Code objectives.</a:t>
            </a:r>
          </a:p>
          <a:p>
            <a:pPr marL="293688" lvl="1" indent="-285750">
              <a:lnSpc>
                <a:spcPct val="100000"/>
              </a:lnSpc>
              <a:buFont typeface="Arial" panose="020B0604020202020204" pitchFamily="34" charset="0"/>
              <a:buChar char="•"/>
            </a:pPr>
            <a:r>
              <a:rPr lang="en-US" sz="1300" dirty="0"/>
              <a:t>Some respondents expressed that the rationale / case for change is not clear. No demonstration of how the change would simplify and align Grid Code and generation considering discrepancies identified. </a:t>
            </a:r>
          </a:p>
          <a:p>
            <a:pPr marL="293688" lvl="1" indent="-285750">
              <a:lnSpc>
                <a:spcPct val="100000"/>
              </a:lnSpc>
              <a:buFont typeface="Arial" panose="020B0604020202020204" pitchFamily="34" charset="0"/>
              <a:buChar char="•"/>
            </a:pPr>
            <a:r>
              <a:rPr lang="en-US" sz="1300" dirty="0"/>
              <a:t>Majority of respondents agreed that it is appropriate to change the definition of Demand Capacity and associated Grid Code definitions to align with the changes to Large, Medium and Small Power Stations but, via a separate modification.  </a:t>
            </a:r>
          </a:p>
          <a:p>
            <a:pPr marL="293688" lvl="1" indent="-285750">
              <a:lnSpc>
                <a:spcPct val="100000"/>
              </a:lnSpc>
              <a:buFont typeface="Arial" panose="020B0604020202020204" pitchFamily="34" charset="0"/>
              <a:buChar char="•"/>
            </a:pPr>
            <a:r>
              <a:rPr lang="en-US" sz="1300" dirty="0"/>
              <a:t>Most respondents were in support of revising the definition of Registered Capacity. </a:t>
            </a:r>
          </a:p>
          <a:p>
            <a:pPr marL="293688" lvl="1" indent="-285750">
              <a:lnSpc>
                <a:spcPct val="100000"/>
              </a:lnSpc>
              <a:buFont typeface="Arial" panose="020B0604020202020204" pitchFamily="34" charset="0"/>
              <a:buChar char="•"/>
            </a:pPr>
            <a:r>
              <a:rPr lang="en-US" sz="1300" dirty="0"/>
              <a:t>Most respondents do not support a retrospective approach as it will be complex and result in increased costs.  </a:t>
            </a:r>
          </a:p>
          <a:p>
            <a:pPr marL="293688" lvl="1" indent="-285750">
              <a:lnSpc>
                <a:spcPct val="100000"/>
              </a:lnSpc>
              <a:buFont typeface="Arial" panose="020B0604020202020204" pitchFamily="34" charset="0"/>
              <a:buChar char="•"/>
            </a:pPr>
            <a:r>
              <a:rPr lang="en-US" sz="1300" dirty="0"/>
              <a:t>Majority supported establishing a holistic view of the required future net zero arrangements of the technical and commercial arrangements for connecting new and operating existing and new generators. </a:t>
            </a:r>
          </a:p>
          <a:p>
            <a:pPr marL="293688" lvl="1" indent="-285750">
              <a:lnSpc>
                <a:spcPct val="100000"/>
              </a:lnSpc>
              <a:buFont typeface="Arial" panose="020B0604020202020204" pitchFamily="34" charset="0"/>
              <a:buChar char="•"/>
            </a:pPr>
            <a:r>
              <a:rPr lang="en-US" sz="1300" dirty="0"/>
              <a:t>A respondent advised that a holistic review is already being taken forward by the Open Networks project and continuing with GC0117 could result in duplication of effort and recommendations contrary to proposals under Open Networks. </a:t>
            </a:r>
          </a:p>
          <a:p>
            <a:pPr>
              <a:lnSpc>
                <a:spcPct val="100000"/>
              </a:lnSpc>
            </a:pPr>
            <a:r>
              <a:rPr lang="en-US" sz="1400" dirty="0"/>
              <a:t>This is being developed quite slowly, with the current activity focusing on NGESO creating a cost-benefit analysis (CBA).  NGESO were only intending to cover NGESO costs and benefits, but Ofgem has advised that the costs and benefits for all affected parties must be included.  It is not clear how NGESO will achieve this and they held a WG meeting about this on 08 December.</a:t>
            </a:r>
          </a:p>
          <a:p>
            <a:pPr>
              <a:lnSpc>
                <a:spcPct val="100000"/>
              </a:lnSpc>
            </a:pPr>
            <a:r>
              <a:rPr lang="en-US" sz="1400" dirty="0"/>
              <a:t>Further CBA meetings are currently in progress.</a:t>
            </a:r>
            <a:endParaRPr lang="en-US" sz="1300" dirty="0"/>
          </a:p>
        </p:txBody>
      </p:sp>
      <p:sp>
        <p:nvSpPr>
          <p:cNvPr id="4" name="Slide Number Placeholder 3">
            <a:extLst>
              <a:ext uri="{FF2B5EF4-FFF2-40B4-BE49-F238E27FC236}">
                <a16:creationId xmlns:a16="http://schemas.microsoft.com/office/drawing/2014/main" id="{76CCFBC5-4318-CDF4-4B7E-8C4CEC14E814}"/>
              </a:ext>
            </a:extLst>
          </p:cNvPr>
          <p:cNvSpPr>
            <a:spLocks noGrp="1"/>
          </p:cNvSpPr>
          <p:nvPr>
            <p:ph type="sldNum" sz="quarter" idx="12"/>
          </p:nvPr>
        </p:nvSpPr>
        <p:spPr/>
        <p:txBody>
          <a:bodyPr/>
          <a:lstStyle/>
          <a:p>
            <a:fld id="{98FF217E-B86F-EA42-9607-BE163228A213}" type="slidenum">
              <a:rPr lang="en-GB" smtClean="0"/>
              <a:pPr/>
              <a:t>20</a:t>
            </a:fld>
            <a:endParaRPr lang="en-GB"/>
          </a:p>
        </p:txBody>
      </p:sp>
    </p:spTree>
    <p:extLst>
      <p:ext uri="{BB962C8B-B14F-4D97-AF65-F5344CB8AC3E}">
        <p14:creationId xmlns:p14="http://schemas.microsoft.com/office/powerpoint/2010/main" val="3919677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92A5E-7A3D-4DB1-B11E-751214C1A6D1}"/>
              </a:ext>
            </a:extLst>
          </p:cNvPr>
          <p:cNvSpPr>
            <a:spLocks noGrp="1"/>
          </p:cNvSpPr>
          <p:nvPr>
            <p:ph type="ctrTitle"/>
          </p:nvPr>
        </p:nvSpPr>
        <p:spPr>
          <a:xfrm>
            <a:off x="719999" y="3529071"/>
            <a:ext cx="8239443" cy="1544003"/>
          </a:xfrm>
        </p:spPr>
        <p:txBody>
          <a:bodyPr/>
          <a:lstStyle/>
          <a:p>
            <a:r>
              <a:rPr lang="en-GB" dirty="0"/>
              <a:t>Distributed ReStart: GC0156 Electricity System Restoration Standard</a:t>
            </a:r>
          </a:p>
        </p:txBody>
      </p:sp>
      <p:sp>
        <p:nvSpPr>
          <p:cNvPr id="3" name="Slide Number Placeholder 2">
            <a:extLst>
              <a:ext uri="{FF2B5EF4-FFF2-40B4-BE49-F238E27FC236}">
                <a16:creationId xmlns:a16="http://schemas.microsoft.com/office/drawing/2014/main" id="{746ED24F-6696-47BA-9CEB-36C1ECB07004}"/>
              </a:ext>
            </a:extLst>
          </p:cNvPr>
          <p:cNvSpPr>
            <a:spLocks noGrp="1"/>
          </p:cNvSpPr>
          <p:nvPr>
            <p:ph type="sldNum" sz="quarter" idx="12"/>
          </p:nvPr>
        </p:nvSpPr>
        <p:spPr/>
        <p:txBody>
          <a:bodyPr/>
          <a:lstStyle/>
          <a:p>
            <a:fld id="{98FF217E-B86F-EA42-9607-BE163228A213}" type="slidenum">
              <a:rPr lang="en-GB" smtClean="0"/>
              <a:t>21</a:t>
            </a:fld>
            <a:endParaRPr lang="en-GB"/>
          </a:p>
        </p:txBody>
      </p:sp>
    </p:spTree>
    <p:extLst>
      <p:ext uri="{BB962C8B-B14F-4D97-AF65-F5344CB8AC3E}">
        <p14:creationId xmlns:p14="http://schemas.microsoft.com/office/powerpoint/2010/main" val="3161391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86100-9612-CA8E-E6AF-1CDA98E31B9C}"/>
              </a:ext>
            </a:extLst>
          </p:cNvPr>
          <p:cNvSpPr>
            <a:spLocks noGrp="1"/>
          </p:cNvSpPr>
          <p:nvPr>
            <p:ph type="title"/>
          </p:nvPr>
        </p:nvSpPr>
        <p:spPr/>
        <p:txBody>
          <a:bodyPr/>
          <a:lstStyle/>
          <a:p>
            <a:r>
              <a:rPr lang="en-GB" dirty="0"/>
              <a:t>Electricity System Restoration Standard – GC0156</a:t>
            </a:r>
          </a:p>
        </p:txBody>
      </p:sp>
      <p:sp>
        <p:nvSpPr>
          <p:cNvPr id="3" name="Content Placeholder 2">
            <a:extLst>
              <a:ext uri="{FF2B5EF4-FFF2-40B4-BE49-F238E27FC236}">
                <a16:creationId xmlns:a16="http://schemas.microsoft.com/office/drawing/2014/main" id="{9AD1190E-DCD7-7D06-9542-805A937D3094}"/>
              </a:ext>
            </a:extLst>
          </p:cNvPr>
          <p:cNvSpPr>
            <a:spLocks noGrp="1"/>
          </p:cNvSpPr>
          <p:nvPr>
            <p:ph idx="1"/>
          </p:nvPr>
        </p:nvSpPr>
        <p:spPr/>
        <p:txBody>
          <a:bodyPr/>
          <a:lstStyle/>
          <a:p>
            <a:r>
              <a:rPr lang="en-GB" dirty="0"/>
              <a:t>Distributed Restart is now being progressed as part of the wider ESRS implementation in GC0156</a:t>
            </a:r>
          </a:p>
          <a:p>
            <a:r>
              <a:rPr lang="en-GB" dirty="0"/>
              <a:t>GC0156 formal working group consultation closed on 29 December.</a:t>
            </a:r>
          </a:p>
          <a:p>
            <a:r>
              <a:rPr lang="en-GB" dirty="0"/>
              <a:t>Matching D Code drafting was consulted on from 12 December 2022 to 13 January 2023.</a:t>
            </a:r>
          </a:p>
          <a:p>
            <a:r>
              <a:rPr lang="en-GB" dirty="0"/>
              <a:t>As a result of the consultation responses the legal text of the Grid Code has been substantially modified, the Distribution Code less so, but it has nevertheless changed somewhat.</a:t>
            </a:r>
          </a:p>
          <a:p>
            <a:r>
              <a:rPr lang="en-GB" dirty="0"/>
              <a:t>The Grid Code text will be consulted on again during May and, subject to the DCRP agreement, the matching Distribution Code text may also be consulted on at about the same time.</a:t>
            </a:r>
          </a:p>
          <a:p>
            <a:r>
              <a:rPr lang="en-GB" dirty="0"/>
              <a:t>Interested DNO stakeholders should review the D Code drafting to ensure they understand the obligations on those who might wish to contract for Restoration Services.</a:t>
            </a:r>
          </a:p>
          <a:p>
            <a:endParaRPr lang="en-GB" dirty="0"/>
          </a:p>
        </p:txBody>
      </p:sp>
      <p:sp>
        <p:nvSpPr>
          <p:cNvPr id="4" name="Slide Number Placeholder 3">
            <a:extLst>
              <a:ext uri="{FF2B5EF4-FFF2-40B4-BE49-F238E27FC236}">
                <a16:creationId xmlns:a16="http://schemas.microsoft.com/office/drawing/2014/main" id="{CDB9806D-BA63-579C-634D-A8A6FCAEF68F}"/>
              </a:ext>
            </a:extLst>
          </p:cNvPr>
          <p:cNvSpPr>
            <a:spLocks noGrp="1"/>
          </p:cNvSpPr>
          <p:nvPr>
            <p:ph type="sldNum" sz="quarter" idx="12"/>
          </p:nvPr>
        </p:nvSpPr>
        <p:spPr/>
        <p:txBody>
          <a:bodyPr/>
          <a:lstStyle/>
          <a:p>
            <a:fld id="{98FF217E-B86F-EA42-9607-BE163228A213}" type="slidenum">
              <a:rPr lang="en-GB" smtClean="0"/>
              <a:pPr/>
              <a:t>22</a:t>
            </a:fld>
            <a:endParaRPr lang="en-GB"/>
          </a:p>
        </p:txBody>
      </p:sp>
    </p:spTree>
    <p:extLst>
      <p:ext uri="{BB962C8B-B14F-4D97-AF65-F5344CB8AC3E}">
        <p14:creationId xmlns:p14="http://schemas.microsoft.com/office/powerpoint/2010/main" val="961612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A6346-40F1-474B-81B4-11C51F928FB0}"/>
              </a:ext>
            </a:extLst>
          </p:cNvPr>
          <p:cNvSpPr>
            <a:spLocks noGrp="1"/>
          </p:cNvSpPr>
          <p:nvPr>
            <p:ph type="ctrTitle"/>
          </p:nvPr>
        </p:nvSpPr>
        <p:spPr/>
        <p:txBody>
          <a:bodyPr/>
          <a:lstStyle/>
          <a:p>
            <a:r>
              <a:rPr lang="en-GB" dirty="0"/>
              <a:t>EU Developments</a:t>
            </a:r>
          </a:p>
        </p:txBody>
      </p:sp>
      <p:sp>
        <p:nvSpPr>
          <p:cNvPr id="3" name="Slide Number Placeholder 2">
            <a:extLst>
              <a:ext uri="{FF2B5EF4-FFF2-40B4-BE49-F238E27FC236}">
                <a16:creationId xmlns:a16="http://schemas.microsoft.com/office/drawing/2014/main" id="{0E02435B-D645-4228-86C6-CD1B1B07B410}"/>
              </a:ext>
            </a:extLst>
          </p:cNvPr>
          <p:cNvSpPr>
            <a:spLocks noGrp="1"/>
          </p:cNvSpPr>
          <p:nvPr>
            <p:ph type="sldNum" sz="quarter" idx="12"/>
          </p:nvPr>
        </p:nvSpPr>
        <p:spPr/>
        <p:txBody>
          <a:bodyPr/>
          <a:lstStyle/>
          <a:p>
            <a:fld id="{98FF217E-B86F-EA42-9607-BE163228A213}" type="slidenum">
              <a:rPr lang="en-GB" smtClean="0"/>
              <a:t>23</a:t>
            </a:fld>
            <a:endParaRPr lang="en-GB"/>
          </a:p>
        </p:txBody>
      </p:sp>
    </p:spTree>
    <p:extLst>
      <p:ext uri="{BB962C8B-B14F-4D97-AF65-F5344CB8AC3E}">
        <p14:creationId xmlns:p14="http://schemas.microsoft.com/office/powerpoint/2010/main" val="2001495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2688F-B9C0-487E-B586-DD25257D986B}"/>
              </a:ext>
            </a:extLst>
          </p:cNvPr>
          <p:cNvSpPr>
            <a:spLocks noGrp="1"/>
          </p:cNvSpPr>
          <p:nvPr>
            <p:ph type="title"/>
          </p:nvPr>
        </p:nvSpPr>
        <p:spPr/>
        <p:txBody>
          <a:bodyPr/>
          <a:lstStyle/>
          <a:p>
            <a:r>
              <a:rPr lang="en-GB" dirty="0"/>
              <a:t>EU Update</a:t>
            </a:r>
          </a:p>
        </p:txBody>
      </p:sp>
      <p:sp>
        <p:nvSpPr>
          <p:cNvPr id="3" name="Content Placeholder 2">
            <a:extLst>
              <a:ext uri="{FF2B5EF4-FFF2-40B4-BE49-F238E27FC236}">
                <a16:creationId xmlns:a16="http://schemas.microsoft.com/office/drawing/2014/main" id="{02CF67B3-F2AD-4C02-8BDA-211760B6A5E9}"/>
              </a:ext>
            </a:extLst>
          </p:cNvPr>
          <p:cNvSpPr>
            <a:spLocks noGrp="1"/>
          </p:cNvSpPr>
          <p:nvPr>
            <p:ph idx="1"/>
          </p:nvPr>
        </p:nvSpPr>
        <p:spPr>
          <a:xfrm>
            <a:off x="720000" y="1334738"/>
            <a:ext cx="11083554" cy="3960000"/>
          </a:xfrm>
        </p:spPr>
        <p:txBody>
          <a:bodyPr/>
          <a:lstStyle/>
          <a:p>
            <a:r>
              <a:rPr lang="en-GB" sz="1800" dirty="0"/>
              <a:t>All of this is not expected to have a direct effect on GB; however it will influence the wider market GB operates in.</a:t>
            </a:r>
          </a:p>
          <a:p>
            <a:r>
              <a:rPr lang="en-GB" sz="1800" dirty="0"/>
              <a:t>ACER is now consulting on revisions to the RfG and DCC.</a:t>
            </a:r>
          </a:p>
          <a:p>
            <a:r>
              <a:rPr lang="en-GB" sz="1800" dirty="0"/>
              <a:t>As expected, issues such as the inclusion of storage, and the revision of the Type D voltage threshold seem widely supported.</a:t>
            </a:r>
          </a:p>
          <a:p>
            <a:r>
              <a:rPr lang="en-GB" sz="1800" dirty="0"/>
              <a:t>V2G is a rapidly developing area, and ACER are contemplating divorcing the requirements for EVs from Type A generation.  In particularly they are currently proposing:</a:t>
            </a:r>
          </a:p>
          <a:p>
            <a:pPr marL="293688" lvl="1" indent="-285750">
              <a:buFont typeface="Arial" panose="020B0604020202020204" pitchFamily="34" charset="0"/>
              <a:buChar char="•"/>
            </a:pPr>
            <a:r>
              <a:rPr lang="en-GB" sz="1800" dirty="0"/>
              <a:t>Compliance demonstrated purely by a certificate up to 2.4kW</a:t>
            </a:r>
          </a:p>
          <a:p>
            <a:pPr marL="293688" lvl="1" indent="-285750">
              <a:buFont typeface="Arial" panose="020B0604020202020204" pitchFamily="34" charset="0"/>
              <a:buChar char="•"/>
            </a:pPr>
            <a:r>
              <a:rPr lang="en-GB" sz="1800" dirty="0"/>
              <a:t>Identical exhaustive requirements across the EU (ie for V and f ranges, LFSM-O, LFSM-U, FRT)</a:t>
            </a:r>
          </a:p>
          <a:p>
            <a:r>
              <a:rPr lang="en-GB" sz="1800" dirty="0"/>
              <a:t>ENTSO-e are arguing that from 3 years hence all inverters/converters should be grid-forming, although stakeholders and ACER currently seem to think this is premature.</a:t>
            </a:r>
          </a:p>
        </p:txBody>
      </p:sp>
      <p:sp>
        <p:nvSpPr>
          <p:cNvPr id="4" name="Slide Number Placeholder 3">
            <a:extLst>
              <a:ext uri="{FF2B5EF4-FFF2-40B4-BE49-F238E27FC236}">
                <a16:creationId xmlns:a16="http://schemas.microsoft.com/office/drawing/2014/main" id="{6A94C022-A587-43A9-B2D5-1F3BC1D4A812}"/>
              </a:ext>
            </a:extLst>
          </p:cNvPr>
          <p:cNvSpPr>
            <a:spLocks noGrp="1"/>
          </p:cNvSpPr>
          <p:nvPr>
            <p:ph type="sldNum" sz="quarter" idx="12"/>
          </p:nvPr>
        </p:nvSpPr>
        <p:spPr/>
        <p:txBody>
          <a:bodyPr/>
          <a:lstStyle/>
          <a:p>
            <a:fld id="{98FF217E-B86F-EA42-9607-BE163228A213}" type="slidenum">
              <a:rPr lang="en-GB" smtClean="0"/>
              <a:pPr/>
              <a:t>24</a:t>
            </a:fld>
            <a:endParaRPr lang="en-GB"/>
          </a:p>
        </p:txBody>
      </p:sp>
    </p:spTree>
    <p:extLst>
      <p:ext uri="{BB962C8B-B14F-4D97-AF65-F5344CB8AC3E}">
        <p14:creationId xmlns:p14="http://schemas.microsoft.com/office/powerpoint/2010/main" val="2004411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DD150-8347-AABA-B2C6-502D0F715399}"/>
              </a:ext>
            </a:extLst>
          </p:cNvPr>
          <p:cNvSpPr>
            <a:spLocks noGrp="1"/>
          </p:cNvSpPr>
          <p:nvPr>
            <p:ph type="title"/>
          </p:nvPr>
        </p:nvSpPr>
        <p:spPr/>
        <p:txBody>
          <a:bodyPr/>
          <a:lstStyle/>
          <a:p>
            <a:r>
              <a:rPr lang="en-GB" sz="2400" u="sng" dirty="0">
                <a:effectLst/>
                <a:latin typeface="Arial" panose="020B0604020202020204" pitchFamily="34" charset="0"/>
                <a:ea typeface="Calibri" panose="020F0502020204030204" pitchFamily="34" charset="0"/>
                <a:cs typeface="Times New Roman" panose="02020603050405020304" pitchFamily="18" charset="0"/>
              </a:rPr>
              <a:t>Expert Group Reports:</a:t>
            </a:r>
            <a:endParaRPr lang="en-GB" sz="2800" dirty="0"/>
          </a:p>
        </p:txBody>
      </p:sp>
      <p:sp>
        <p:nvSpPr>
          <p:cNvPr id="3" name="Content Placeholder 2">
            <a:extLst>
              <a:ext uri="{FF2B5EF4-FFF2-40B4-BE49-F238E27FC236}">
                <a16:creationId xmlns:a16="http://schemas.microsoft.com/office/drawing/2014/main" id="{10B5922C-852B-978F-AFA4-BFFFB7816FE0}"/>
              </a:ext>
            </a:extLst>
          </p:cNvPr>
          <p:cNvSpPr>
            <a:spLocks noGrp="1"/>
          </p:cNvSpPr>
          <p:nvPr>
            <p:ph idx="1"/>
          </p:nvPr>
        </p:nvSpPr>
        <p:spPr/>
        <p:txBody>
          <a:bodyPr/>
          <a:lstStyle/>
          <a:p>
            <a:pPr>
              <a:lnSpc>
                <a:spcPct val="100000"/>
              </a:lnSpc>
              <a:tabLst>
                <a:tab pos="3150870" algn="l"/>
                <a:tab pos="4500880" algn="l"/>
              </a:tabLst>
            </a:pPr>
            <a:r>
              <a:rPr lang="en-GB" sz="1400" dirty="0">
                <a:effectLst/>
                <a:latin typeface="Arial" panose="020B0604020202020204" pitchFamily="34" charset="0"/>
                <a:ea typeface="Calibri" panose="020F0502020204030204" pitchFamily="34" charset="0"/>
                <a:cs typeface="Times New Roman" panose="02020603050405020304" pitchFamily="18" charset="0"/>
              </a:rPr>
              <a:t>Offshore Connexion Requirements.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93688" lvl="1" indent="-285750">
              <a:lnSpc>
                <a:spcPct val="100000"/>
              </a:lnSpc>
              <a:buFont typeface="Arial" panose="020B0604020202020204" pitchFamily="34" charset="0"/>
              <a:buChar char="•"/>
              <a:tabLst>
                <a:tab pos="3150870" algn="l"/>
                <a:tab pos="4500880" algn="l"/>
              </a:tabLst>
            </a:pPr>
            <a:r>
              <a:rPr lang="en-GB" sz="1400" dirty="0">
                <a:effectLst/>
                <a:latin typeface="Arial" panose="020B0604020202020204" pitchFamily="34" charset="0"/>
                <a:ea typeface="Calibri" panose="020F0502020204030204" pitchFamily="34" charset="0"/>
                <a:cs typeface="Times New Roman" panose="02020603050405020304" pitchFamily="18" charset="0"/>
              </a:rPr>
              <a:t>Interesting to note that report will also now pick up the integration of issues like hydrogen production, electrolysis, power to gas  etc.</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tabLst>
                <a:tab pos="3150870" algn="l"/>
                <a:tab pos="4500880" algn="l"/>
              </a:tabLst>
            </a:pPr>
            <a:r>
              <a:rPr lang="en-GB" sz="1400" dirty="0">
                <a:effectLst/>
                <a:latin typeface="Arial" panose="020B0604020202020204" pitchFamily="34" charset="0"/>
                <a:ea typeface="Calibri" panose="020F0502020204030204" pitchFamily="34" charset="0"/>
                <a:cs typeface="Times New Roman" panose="02020603050405020304" pitchFamily="18" charset="0"/>
              </a:rPr>
              <a:t>Harmonization of Product Family Grouping and Acceptance of Equipment Certificates in European Level</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93688" lvl="1" indent="-285750">
              <a:lnSpc>
                <a:spcPct val="100000"/>
              </a:lnSpc>
              <a:buFont typeface="Arial" panose="020B0604020202020204" pitchFamily="34" charset="0"/>
              <a:buChar char="•"/>
              <a:tabLst>
                <a:tab pos="3150870" algn="l"/>
                <a:tab pos="4500880" algn="l"/>
              </a:tabLst>
            </a:pPr>
            <a:r>
              <a:rPr lang="en-GB" sz="1400" dirty="0">
                <a:effectLst/>
                <a:latin typeface="Arial" panose="020B0604020202020204" pitchFamily="34" charset="0"/>
                <a:ea typeface="Calibri" panose="020F0502020204030204" pitchFamily="34" charset="0"/>
                <a:cs typeface="Times New Roman" panose="02020603050405020304" pitchFamily="18" charset="0"/>
              </a:rPr>
              <a:t>This is a big report and requires some digesting and it’s only just now been delivered.  However, ACER has asked that the EG now produce some draft legal text to implement the recommendations in RfG 2.0.  The EG has accepted the challenge but in the discussion it does seem that to fully implement the recommendations, changes to law other than the RfG might be required.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93688" lvl="1" indent="-285750">
              <a:lnSpc>
                <a:spcPct val="100000"/>
              </a:lnSpc>
              <a:buFont typeface="Arial" panose="020B0604020202020204" pitchFamily="34" charset="0"/>
              <a:buChar char="•"/>
              <a:tabLst>
                <a:tab pos="3150870" algn="l"/>
                <a:tab pos="4500880" algn="l"/>
              </a:tabLst>
            </a:pPr>
            <a:r>
              <a:rPr lang="en-GB" sz="1400" dirty="0">
                <a:effectLst/>
                <a:latin typeface="Arial" panose="020B0604020202020204" pitchFamily="34" charset="0"/>
                <a:ea typeface="Calibri" panose="020F0502020204030204" pitchFamily="34" charset="0"/>
                <a:cs typeface="Times New Roman" panose="02020603050405020304" pitchFamily="18" charset="0"/>
              </a:rPr>
              <a:t>The main components of the report are attached on the next slide.  There could be some useful recommendations which might have beneficial application in GB or the UK.</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tabLst>
                <a:tab pos="3150870" algn="l"/>
                <a:tab pos="4500880" algn="l"/>
              </a:tabLst>
            </a:pPr>
            <a:r>
              <a:rPr lang="en-GB" sz="1400" dirty="0">
                <a:effectLst/>
                <a:latin typeface="Arial" panose="020B0604020202020204" pitchFamily="34" charset="0"/>
                <a:ea typeface="Calibri" panose="020F0502020204030204" pitchFamily="34" charset="0"/>
                <a:cs typeface="Times New Roman" panose="02020603050405020304" pitchFamily="18" charset="0"/>
              </a:rPr>
              <a:t>Advanced Capabilities of Power Park Modules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93688" lvl="1" indent="-285750">
              <a:lnSpc>
                <a:spcPct val="100000"/>
              </a:lnSpc>
              <a:spcAft>
                <a:spcPts val="1200"/>
              </a:spcAft>
              <a:buFont typeface="Arial" panose="020B0604020202020204" pitchFamily="34" charset="0"/>
              <a:buChar char="•"/>
              <a:tabLst>
                <a:tab pos="3150870" algn="l"/>
                <a:tab pos="4500880" algn="l"/>
              </a:tabLst>
            </a:pPr>
            <a:r>
              <a:rPr lang="en-GB" sz="1400" dirty="0">
                <a:effectLst/>
                <a:latin typeface="Arial" panose="020B0604020202020204" pitchFamily="34" charset="0"/>
                <a:ea typeface="Calibri" panose="020F0502020204030204" pitchFamily="34" charset="0"/>
                <a:cs typeface="Times New Roman" panose="02020603050405020304" pitchFamily="18" charset="0"/>
              </a:rPr>
              <a:t>This is not quite finished – it is somewhat controversial and it is clearly interactive with the grid forming proposals from ENTSO-e, although ENTSO-e are not very involved in the EG.  The report is expected to be finished in late March and ideally will include some draft legal text.  The legal text includes variations as preferred by different stakeholders (eg TSOs, generator manufacturers, DSOs etc).</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en-GB" sz="1400" dirty="0"/>
          </a:p>
        </p:txBody>
      </p:sp>
      <p:sp>
        <p:nvSpPr>
          <p:cNvPr id="4" name="Slide Number Placeholder 3">
            <a:extLst>
              <a:ext uri="{FF2B5EF4-FFF2-40B4-BE49-F238E27FC236}">
                <a16:creationId xmlns:a16="http://schemas.microsoft.com/office/drawing/2014/main" id="{C97598BC-CCA6-67B4-A079-FD3A72F136CA}"/>
              </a:ext>
            </a:extLst>
          </p:cNvPr>
          <p:cNvSpPr>
            <a:spLocks noGrp="1"/>
          </p:cNvSpPr>
          <p:nvPr>
            <p:ph type="sldNum" sz="quarter" idx="12"/>
          </p:nvPr>
        </p:nvSpPr>
        <p:spPr/>
        <p:txBody>
          <a:bodyPr/>
          <a:lstStyle/>
          <a:p>
            <a:fld id="{98FF217E-B86F-EA42-9607-BE163228A213}" type="slidenum">
              <a:rPr lang="en-GB" smtClean="0"/>
              <a:pPr/>
              <a:t>25</a:t>
            </a:fld>
            <a:endParaRPr lang="en-GB"/>
          </a:p>
        </p:txBody>
      </p:sp>
    </p:spTree>
    <p:extLst>
      <p:ext uri="{BB962C8B-B14F-4D97-AF65-F5344CB8AC3E}">
        <p14:creationId xmlns:p14="http://schemas.microsoft.com/office/powerpoint/2010/main" val="2665462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C0878-6FE4-ACE6-1262-B46F67164784}"/>
              </a:ext>
            </a:extLst>
          </p:cNvPr>
          <p:cNvSpPr>
            <a:spLocks noGrp="1"/>
          </p:cNvSpPr>
          <p:nvPr>
            <p:ph type="title"/>
          </p:nvPr>
        </p:nvSpPr>
        <p:spPr/>
        <p:txBody>
          <a:bodyPr/>
          <a:lstStyle/>
          <a:p>
            <a:r>
              <a:rPr lang="en-GB" sz="2000" dirty="0"/>
              <a:t>Harmonization of Product Family Groupings and Equipment Certificates</a:t>
            </a:r>
          </a:p>
        </p:txBody>
      </p:sp>
      <p:sp>
        <p:nvSpPr>
          <p:cNvPr id="3" name="Content Placeholder 2">
            <a:extLst>
              <a:ext uri="{FF2B5EF4-FFF2-40B4-BE49-F238E27FC236}">
                <a16:creationId xmlns:a16="http://schemas.microsoft.com/office/drawing/2014/main" id="{1F2907AE-4CD8-D905-3003-3A926862BA8A}"/>
              </a:ext>
            </a:extLst>
          </p:cNvPr>
          <p:cNvSpPr>
            <a:spLocks noGrp="1"/>
          </p:cNvSpPr>
          <p:nvPr>
            <p:ph idx="1"/>
          </p:nvPr>
        </p:nvSpPr>
        <p:spPr>
          <a:xfrm>
            <a:off x="720000" y="1571400"/>
            <a:ext cx="11083554" cy="3960000"/>
          </a:xfrm>
        </p:spPr>
        <p:txBody>
          <a:bodyPr/>
          <a:lstStyle/>
          <a:p>
            <a:pPr marL="342900" lvl="0" indent="-342900">
              <a:lnSpc>
                <a:spcPct val="100000"/>
              </a:lnSpc>
              <a:buFont typeface="+mj-lt"/>
              <a:buAutoNum type="arabi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PGU vs PGM</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PGU certificates can be harmonized at EU level</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These PGU certificates may cover specific (national) grid codes, more generic grid connexion requirements (NC RFG, EN standards) or simply the PGU’s outmost capability</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PGU certificates can be used within the process specified in the NC RfG to demonstrate compliance at the PoC</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TSO/DSOs will keep the right to require additional compliance simulations or on-site compliance testing.</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EG HCF didn’t identify a standardized approach for PGM compliance</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This could be achieved either through a certification process at PGM level using the PGU certificates, or by accepting a PGMD (or similar document) coming from a PGF owner based on the content of the PGU certificate and additional site-specific testing and simulations.</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The implementation of PGMDs (or similar) can be the key link between PGU compliance assessment at PGU terminals (PGU certification) and the PGM compliance in regard to the PoC.</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PGMD definition in the NC RfG is restricted to type B and C.  It is recommended to create new expert groups and extend the PGMD concepts to type A and type D.  The complexity of PGMDs is based on national definition and PGM size.</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Family definition applies to a group of related products that shared common characteristics or features coming from the same manufacturer</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Includes common points that define the family and must be included</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Transferability of test results can be done within the family</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EG HCF suggests having a family definition per design technology which is manufacturer based, regardless of power range and voltage level</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62EE3A6-F179-53D5-6101-4ACB57D5F60D}"/>
              </a:ext>
            </a:extLst>
          </p:cNvPr>
          <p:cNvSpPr>
            <a:spLocks noGrp="1"/>
          </p:cNvSpPr>
          <p:nvPr>
            <p:ph type="sldNum" sz="quarter" idx="12"/>
          </p:nvPr>
        </p:nvSpPr>
        <p:spPr/>
        <p:txBody>
          <a:bodyPr/>
          <a:lstStyle/>
          <a:p>
            <a:fld id="{98FF217E-B86F-EA42-9607-BE163228A213}" type="slidenum">
              <a:rPr lang="en-GB" smtClean="0"/>
              <a:pPr/>
              <a:t>26</a:t>
            </a:fld>
            <a:endParaRPr lang="en-GB"/>
          </a:p>
        </p:txBody>
      </p:sp>
    </p:spTree>
    <p:extLst>
      <p:ext uri="{BB962C8B-B14F-4D97-AF65-F5344CB8AC3E}">
        <p14:creationId xmlns:p14="http://schemas.microsoft.com/office/powerpoint/2010/main" val="1332738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FA335-23C4-F41C-CC2D-C6C2958B9D04}"/>
              </a:ext>
            </a:extLst>
          </p:cNvPr>
          <p:cNvSpPr>
            <a:spLocks noGrp="1"/>
          </p:cNvSpPr>
          <p:nvPr>
            <p:ph type="title"/>
          </p:nvPr>
        </p:nvSpPr>
        <p:spPr>
          <a:xfrm>
            <a:off x="720000" y="288000"/>
            <a:ext cx="9166950" cy="936000"/>
          </a:xfrm>
        </p:spPr>
        <p:txBody>
          <a:bodyPr/>
          <a:lstStyle/>
          <a:p>
            <a:r>
              <a:rPr lang="en-GB" sz="2000" dirty="0"/>
              <a:t>Harmonization of Product Family Groupings and Equipment Certificates - 2</a:t>
            </a:r>
          </a:p>
        </p:txBody>
      </p:sp>
      <p:sp>
        <p:nvSpPr>
          <p:cNvPr id="3" name="Content Placeholder 2">
            <a:extLst>
              <a:ext uri="{FF2B5EF4-FFF2-40B4-BE49-F238E27FC236}">
                <a16:creationId xmlns:a16="http://schemas.microsoft.com/office/drawing/2014/main" id="{6BE71003-3934-F63F-561A-29E7DBF88DD4}"/>
              </a:ext>
            </a:extLst>
          </p:cNvPr>
          <p:cNvSpPr>
            <a:spLocks noGrp="1"/>
          </p:cNvSpPr>
          <p:nvPr>
            <p:ph idx="1"/>
          </p:nvPr>
        </p:nvSpPr>
        <p:spPr/>
        <p:txBody>
          <a:bodyPr/>
          <a:lstStyle/>
          <a:p>
            <a:pPr marL="342900" lvl="0" indent="-342900">
              <a:lnSpc>
                <a:spcPct val="100000"/>
              </a:lnSpc>
              <a:buFont typeface="+mj-lt"/>
              <a:buAutoNum type="arabicPeriod" startAt="5"/>
              <a:tabLst>
                <a:tab pos="3150870" algn="l"/>
                <a:tab pos="4500880" algn="l"/>
              </a:tabLst>
            </a:pPr>
            <a:r>
              <a:rPr lang="en-GB" sz="1300" dirty="0">
                <a:latin typeface="Arial" panose="020B0604020202020204" pitchFamily="34" charset="0"/>
                <a:ea typeface="Calibri" panose="020F0502020204030204" pitchFamily="34" charset="0"/>
                <a:cs typeface="Times New Roman" panose="02020603050405020304" pitchFamily="18" charset="0"/>
              </a:rPr>
              <a:t>Simulation model is a KEY tool to evaluate PGU and PGM performance</a:t>
            </a:r>
            <a:endParaRPr lang="en-GB" sz="13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latin typeface="Arial" panose="020B0604020202020204" pitchFamily="34" charset="0"/>
                <a:ea typeface="Calibri" panose="020F0502020204030204" pitchFamily="34" charset="0"/>
                <a:cs typeface="Times New Roman" panose="02020603050405020304" pitchFamily="18" charset="0"/>
              </a:rPr>
              <a:t>Reduce amount of test permission applications to relevant SO and reduce test disturbances to grid</a:t>
            </a:r>
            <a:endParaRPr lang="en-GB" sz="13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latin typeface="Arial" panose="020B0604020202020204" pitchFamily="34" charset="0"/>
                <a:ea typeface="Calibri" panose="020F0502020204030204" pitchFamily="34" charset="0"/>
                <a:cs typeface="Times New Roman" panose="02020603050405020304" pitchFamily="18" charset="0"/>
              </a:rPr>
              <a:t>A validated model using existing quantitative methodologies (very stringent) provides a high level of fidelity and allows better understanding of the FRT performance of the unit.</a:t>
            </a:r>
            <a:endParaRPr lang="en-GB" sz="13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latin typeface="Arial" panose="020B0604020202020204" pitchFamily="34" charset="0"/>
                <a:ea typeface="Calibri" panose="020F0502020204030204" pitchFamily="34" charset="0"/>
                <a:cs typeface="Times New Roman" panose="02020603050405020304" pitchFamily="18" charset="0"/>
              </a:rPr>
              <a:t>The model shall correctly represent the structure of the unit and shall be validated against test results.</a:t>
            </a:r>
            <a:endParaRPr lang="en-GB" sz="13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3150870" algn="l"/>
                <a:tab pos="4500880" algn="l"/>
              </a:tabLst>
            </a:pPr>
            <a:r>
              <a:rPr lang="en-GB" sz="1300" dirty="0">
                <a:latin typeface="Arial" panose="020B0604020202020204" pitchFamily="34" charset="0"/>
                <a:ea typeface="Calibri" panose="020F0502020204030204" pitchFamily="34" charset="0"/>
                <a:cs typeface="Times New Roman" panose="02020603050405020304" pitchFamily="18" charset="0"/>
              </a:rPr>
              <a:t>This model shall be used with the overall facility simulation model which shall correctly represent the structure of the system/module/unit including the system parameters.</a:t>
            </a:r>
          </a:p>
          <a:p>
            <a:pPr marL="342900" lvl="0" indent="-342900">
              <a:lnSpc>
                <a:spcPct val="100000"/>
              </a:lnSpc>
              <a:buFont typeface="+mj-lt"/>
              <a:buAutoNum type="arabicPeriod" startAt="5"/>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Formal requirements on PGU certification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Unambiguous reference to certification programmes that are accepted by the RSO</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Clear definition of specified requirements that are accepted by the RSO</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startAt="5"/>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Umbrella certification is the most promising approach for harmonization of PGU certificates.</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Certification on EU level may be provided by a “capability certificate” that can easily be enhanced by grid code specific conformity statements.</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4B107FCC-F907-4286-4CA8-1F49A0E25C79}"/>
              </a:ext>
            </a:extLst>
          </p:cNvPr>
          <p:cNvSpPr>
            <a:spLocks noGrp="1"/>
          </p:cNvSpPr>
          <p:nvPr>
            <p:ph type="sldNum" sz="quarter" idx="12"/>
          </p:nvPr>
        </p:nvSpPr>
        <p:spPr/>
        <p:txBody>
          <a:bodyPr/>
          <a:lstStyle/>
          <a:p>
            <a:fld id="{98FF217E-B86F-EA42-9607-BE163228A213}" type="slidenum">
              <a:rPr lang="en-GB" smtClean="0"/>
              <a:pPr/>
              <a:t>27</a:t>
            </a:fld>
            <a:endParaRPr lang="en-GB"/>
          </a:p>
        </p:txBody>
      </p:sp>
    </p:spTree>
    <p:extLst>
      <p:ext uri="{BB962C8B-B14F-4D97-AF65-F5344CB8AC3E}">
        <p14:creationId xmlns:p14="http://schemas.microsoft.com/office/powerpoint/2010/main" val="754616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ADBAC-9753-C832-0BD0-C5EB3160DAD2}"/>
              </a:ext>
            </a:extLst>
          </p:cNvPr>
          <p:cNvSpPr>
            <a:spLocks noGrp="1"/>
          </p:cNvSpPr>
          <p:nvPr>
            <p:ph type="title"/>
          </p:nvPr>
        </p:nvSpPr>
        <p:spPr/>
        <p:txBody>
          <a:bodyPr/>
          <a:lstStyle/>
          <a:p>
            <a:r>
              <a:rPr lang="en-GB" dirty="0"/>
              <a:t>Other EU items - 50549</a:t>
            </a:r>
          </a:p>
        </p:txBody>
      </p:sp>
      <p:sp>
        <p:nvSpPr>
          <p:cNvPr id="3" name="Content Placeholder 2">
            <a:extLst>
              <a:ext uri="{FF2B5EF4-FFF2-40B4-BE49-F238E27FC236}">
                <a16:creationId xmlns:a16="http://schemas.microsoft.com/office/drawing/2014/main" id="{A2013145-C70B-4A20-C648-C1469CCAC98E}"/>
              </a:ext>
            </a:extLst>
          </p:cNvPr>
          <p:cNvSpPr>
            <a:spLocks noGrp="1"/>
          </p:cNvSpPr>
          <p:nvPr>
            <p:ph idx="1"/>
          </p:nvPr>
        </p:nvSpPr>
        <p:spPr/>
        <p:txBody>
          <a:bodyPr/>
          <a:lstStyle/>
          <a:p>
            <a:r>
              <a:rPr lang="en-GB" dirty="0"/>
              <a:t>EN 50549-10 was published in the middle of November – although another review iteration is already supposed to have started in which case another version might appear in 12-18 months time.</a:t>
            </a:r>
          </a:p>
          <a:p>
            <a:r>
              <a:rPr lang="en-GB" dirty="0"/>
              <a:t>Work to progress u</a:t>
            </a:r>
            <a:r>
              <a:rPr lang="en-GB" sz="1800" dirty="0">
                <a:effectLst/>
                <a:latin typeface="Arial" panose="020B0604020202020204" pitchFamily="34" charset="0"/>
                <a:ea typeface="Calibri" panose="020F0502020204030204" pitchFamily="34" charset="0"/>
                <a:cs typeface="Times New Roman" panose="02020603050405020304" pitchFamily="18" charset="0"/>
              </a:rPr>
              <a:t>rgent and minor proposed amendments to 50549-1 and 2 is on course to go out to inquiry to member states standards bodies by the end of March 2023.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tabLst>
                <a:tab pos="3150870" algn="l"/>
                <a:tab pos="4500880" algn="l"/>
              </a:tabLst>
            </a:pPr>
            <a:r>
              <a:rPr lang="en-GB" sz="1800" dirty="0">
                <a:effectLst/>
                <a:latin typeface="Arial" panose="020B0604020202020204" pitchFamily="34" charset="0"/>
                <a:ea typeface="Calibri" panose="020F0502020204030204" pitchFamily="34" charset="0"/>
                <a:cs typeface="Times New Roman" panose="02020603050405020304" pitchFamily="18" charset="0"/>
              </a:rPr>
              <a:t>Depending on the ACPPM reported above, CENELEC will consider the implications along with harmonizing to the prospective 50549-1 and 2 in April.  CENELEC are also proposing to start a new expert group to standardize grid forming requirements – but this has yet to be formally agreed.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C1DFFCC8-D640-0F23-63D6-EFB9AB7355F6}"/>
              </a:ext>
            </a:extLst>
          </p:cNvPr>
          <p:cNvSpPr>
            <a:spLocks noGrp="1"/>
          </p:cNvSpPr>
          <p:nvPr>
            <p:ph type="sldNum" sz="quarter" idx="12"/>
          </p:nvPr>
        </p:nvSpPr>
        <p:spPr/>
        <p:txBody>
          <a:bodyPr/>
          <a:lstStyle/>
          <a:p>
            <a:fld id="{98FF217E-B86F-EA42-9607-BE163228A213}" type="slidenum">
              <a:rPr lang="en-GB" smtClean="0"/>
              <a:pPr/>
              <a:t>28</a:t>
            </a:fld>
            <a:endParaRPr lang="en-GB"/>
          </a:p>
        </p:txBody>
      </p:sp>
    </p:spTree>
    <p:extLst>
      <p:ext uri="{BB962C8B-B14F-4D97-AF65-F5344CB8AC3E}">
        <p14:creationId xmlns:p14="http://schemas.microsoft.com/office/powerpoint/2010/main" val="4179063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5669-9745-47CF-8C8E-2843BCC3C0DA}"/>
              </a:ext>
            </a:extLst>
          </p:cNvPr>
          <p:cNvSpPr>
            <a:spLocks noGrp="1"/>
          </p:cNvSpPr>
          <p:nvPr>
            <p:ph type="ctrTitle"/>
          </p:nvPr>
        </p:nvSpPr>
        <p:spPr/>
        <p:txBody>
          <a:bodyPr/>
          <a:lstStyle/>
          <a:p>
            <a:r>
              <a:rPr lang="en-GB" dirty="0"/>
              <a:t>AOB and next meeting</a:t>
            </a:r>
          </a:p>
        </p:txBody>
      </p:sp>
      <p:sp>
        <p:nvSpPr>
          <p:cNvPr id="3" name="Slide Number Placeholder 2">
            <a:extLst>
              <a:ext uri="{FF2B5EF4-FFF2-40B4-BE49-F238E27FC236}">
                <a16:creationId xmlns:a16="http://schemas.microsoft.com/office/drawing/2014/main" id="{00AF91A9-E3C1-409F-94C0-BD52B3A1523D}"/>
              </a:ext>
            </a:extLst>
          </p:cNvPr>
          <p:cNvSpPr>
            <a:spLocks noGrp="1"/>
          </p:cNvSpPr>
          <p:nvPr>
            <p:ph type="sldNum" sz="quarter" idx="12"/>
          </p:nvPr>
        </p:nvSpPr>
        <p:spPr/>
        <p:txBody>
          <a:bodyPr/>
          <a:lstStyle/>
          <a:p>
            <a:fld id="{98FF217E-B86F-EA42-9607-BE163228A213}" type="slidenum">
              <a:rPr lang="en-GB" smtClean="0"/>
              <a:t>29</a:t>
            </a:fld>
            <a:endParaRPr lang="en-GB"/>
          </a:p>
        </p:txBody>
      </p:sp>
    </p:spTree>
    <p:extLst>
      <p:ext uri="{BB962C8B-B14F-4D97-AF65-F5344CB8AC3E}">
        <p14:creationId xmlns:p14="http://schemas.microsoft.com/office/powerpoint/2010/main" val="3381754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p:txBody>
          <a:bodyPr/>
          <a:lstStyle/>
          <a:p>
            <a:r>
              <a:rPr lang="en-GB" dirty="0"/>
              <a:t>Agenda</a:t>
            </a:r>
          </a:p>
        </p:txBody>
      </p:sp>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fld id="{98FF217E-B86F-EA42-9607-BE163228A213}" type="slidenum">
              <a:rPr lang="en-GB"/>
              <a:pPr/>
              <a:t>3</a:t>
            </a:fld>
            <a:endParaRPr lang="en-GB"/>
          </a:p>
        </p:txBody>
      </p:sp>
      <p:graphicFrame>
        <p:nvGraphicFramePr>
          <p:cNvPr id="3" name="Table 2">
            <a:extLst>
              <a:ext uri="{FF2B5EF4-FFF2-40B4-BE49-F238E27FC236}">
                <a16:creationId xmlns:a16="http://schemas.microsoft.com/office/drawing/2014/main" id="{4EF5A53F-724A-A3FE-3164-03F4DAF9660E}"/>
              </a:ext>
            </a:extLst>
          </p:cNvPr>
          <p:cNvGraphicFramePr>
            <a:graphicFrameLocks noGrp="1"/>
          </p:cNvGraphicFramePr>
          <p:nvPr>
            <p:extLst>
              <p:ext uri="{D42A27DB-BD31-4B8C-83A1-F6EECF244321}">
                <p14:modId xmlns:p14="http://schemas.microsoft.com/office/powerpoint/2010/main" val="1997550512"/>
              </p:ext>
            </p:extLst>
          </p:nvPr>
        </p:nvGraphicFramePr>
        <p:xfrm>
          <a:off x="3810952" y="1958972"/>
          <a:ext cx="4855845" cy="3641730"/>
        </p:xfrm>
        <a:graphic>
          <a:graphicData uri="http://schemas.openxmlformats.org/drawingml/2006/table">
            <a:tbl>
              <a:tblPr bandRow="1">
                <a:tableStyleId>{ED083AE6-46FA-4A59-8FB0-9F97EB10719F}</a:tableStyleId>
              </a:tblPr>
              <a:tblGrid>
                <a:gridCol w="274955">
                  <a:extLst>
                    <a:ext uri="{9D8B030D-6E8A-4147-A177-3AD203B41FA5}">
                      <a16:colId xmlns:a16="http://schemas.microsoft.com/office/drawing/2014/main" val="2775065152"/>
                    </a:ext>
                  </a:extLst>
                </a:gridCol>
                <a:gridCol w="625475">
                  <a:extLst>
                    <a:ext uri="{9D8B030D-6E8A-4147-A177-3AD203B41FA5}">
                      <a16:colId xmlns:a16="http://schemas.microsoft.com/office/drawing/2014/main" val="1334463234"/>
                    </a:ext>
                  </a:extLst>
                </a:gridCol>
                <a:gridCol w="3955415">
                  <a:extLst>
                    <a:ext uri="{9D8B030D-6E8A-4147-A177-3AD203B41FA5}">
                      <a16:colId xmlns:a16="http://schemas.microsoft.com/office/drawing/2014/main" val="4137010295"/>
                    </a:ext>
                  </a:extLst>
                </a:gridCol>
              </a:tblGrid>
              <a:tr h="0">
                <a:tc>
                  <a:txBody>
                    <a:bodyPr/>
                    <a:lstStyle/>
                    <a:p>
                      <a:pPr>
                        <a:lnSpc>
                          <a:spcPct val="150000"/>
                        </a:lnSpc>
                      </a:pPr>
                      <a:r>
                        <a:rPr lang="en-GB" sz="1000" dirty="0">
                          <a:effectLst/>
                        </a:rPr>
                        <a:t>1</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n-GB" sz="1000" spc="-15" dirty="0">
                          <a:effectLst/>
                        </a:rPr>
                        <a:t>10:00</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a:effectLst/>
                        </a:rPr>
                        <a:t>Welcome, Introductions and Acceptance of Agenda.</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621392"/>
                  </a:ext>
                </a:extLst>
              </a:tr>
              <a:tr h="0">
                <a:tc>
                  <a:txBody>
                    <a:bodyPr/>
                    <a:lstStyle/>
                    <a:p>
                      <a:pPr>
                        <a:lnSpc>
                          <a:spcPct val="150000"/>
                        </a:lnSpc>
                      </a:pPr>
                      <a:r>
                        <a:rPr lang="en-GB" sz="1000" spc="-15">
                          <a:effectLst/>
                        </a:rPr>
                        <a:t>2</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n-GB" sz="1000" spc="-15">
                          <a:effectLst/>
                        </a:rPr>
                        <a:t>10:05</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a:effectLst/>
                        </a:rPr>
                        <a:t>Update on BESS issues</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815530"/>
                  </a:ext>
                </a:extLst>
              </a:tr>
              <a:tr h="0">
                <a:tc>
                  <a:txBody>
                    <a:bodyPr/>
                    <a:lstStyle/>
                    <a:p>
                      <a:pPr>
                        <a:lnSpc>
                          <a:spcPct val="150000"/>
                        </a:lnSpc>
                      </a:pPr>
                      <a:r>
                        <a:rPr lang="en-GB" sz="1000" spc="-15">
                          <a:effectLst/>
                        </a:rPr>
                        <a:t>3</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n-GB" sz="1000" spc="-15" dirty="0">
                          <a:effectLst/>
                        </a:rPr>
                        <a:t>10:20</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a:effectLst/>
                        </a:rPr>
                        <a:t>New Issues</a:t>
                      </a:r>
                      <a:endParaRPr lang="en-GB" sz="1000">
                        <a:effectLst/>
                      </a:endParaRPr>
                    </a:p>
                    <a:p>
                      <a:pPr marL="342900" lvl="0" indent="-342900">
                        <a:lnSpc>
                          <a:spcPct val="150000"/>
                        </a:lnSpc>
                        <a:buFont typeface="Symbol" panose="05050102010706020507" pitchFamily="18" charset="2"/>
                        <a:buChar char=""/>
                      </a:pPr>
                      <a:r>
                        <a:rPr lang="en-GB" sz="1000" spc="-15">
                          <a:effectLst/>
                        </a:rPr>
                        <a:t>Examples for G99 A.6 (Ian Nicoll)</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396666"/>
                  </a:ext>
                </a:extLst>
              </a:tr>
              <a:tr h="0">
                <a:tc>
                  <a:txBody>
                    <a:bodyPr/>
                    <a:lstStyle/>
                    <a:p>
                      <a:pPr>
                        <a:lnSpc>
                          <a:spcPct val="150000"/>
                        </a:lnSpc>
                      </a:pPr>
                      <a:r>
                        <a:rPr lang="en-GB" sz="1000" spc="-15">
                          <a:effectLst/>
                        </a:rPr>
                        <a:t>4</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n-GB" sz="1000" spc="-15">
                          <a:effectLst/>
                        </a:rPr>
                        <a:t>10:35</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a:effectLst/>
                        </a:rPr>
                        <a:t>Update on existing issues</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6563461"/>
                  </a:ext>
                </a:extLst>
              </a:tr>
              <a:tr h="0">
                <a:tc>
                  <a:txBody>
                    <a:bodyPr/>
                    <a:lstStyle/>
                    <a:p>
                      <a:pPr>
                        <a:lnSpc>
                          <a:spcPct val="150000"/>
                        </a:lnSpc>
                      </a:pPr>
                      <a:r>
                        <a:rPr lang="en-GB" sz="1000" spc="-15">
                          <a:effectLst/>
                        </a:rPr>
                        <a:t>5</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n-GB" sz="1000" spc="-15">
                          <a:effectLst/>
                        </a:rPr>
                        <a:t>10:50</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a:effectLst/>
                        </a:rPr>
                        <a:t>Areas for update/inclusion in the DG Guides</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904006"/>
                  </a:ext>
                </a:extLst>
              </a:tr>
              <a:tr h="0">
                <a:tc>
                  <a:txBody>
                    <a:bodyPr/>
                    <a:lstStyle/>
                    <a:p>
                      <a:pPr>
                        <a:lnSpc>
                          <a:spcPct val="150000"/>
                        </a:lnSpc>
                      </a:pPr>
                      <a:r>
                        <a:rPr lang="en-GB" sz="1000" spc="-15">
                          <a:effectLst/>
                        </a:rPr>
                        <a:t>6</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n-GB" sz="1000" spc="-15">
                          <a:effectLst/>
                        </a:rPr>
                        <a:t>11:00</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a:effectLst/>
                        </a:rPr>
                        <a:t>Update on G100</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3803060"/>
                  </a:ext>
                </a:extLst>
              </a:tr>
              <a:tr h="0">
                <a:tc>
                  <a:txBody>
                    <a:bodyPr/>
                    <a:lstStyle/>
                    <a:p>
                      <a:pPr>
                        <a:lnSpc>
                          <a:spcPct val="150000"/>
                        </a:lnSpc>
                      </a:pPr>
                      <a:r>
                        <a:rPr lang="en-GB" sz="1000" spc="-15">
                          <a:effectLst/>
                        </a:rPr>
                        <a:t>7</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n-GB" sz="1000" spc="-15">
                          <a:effectLst/>
                        </a:rPr>
                        <a:t>11:15</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a:effectLst/>
                        </a:rPr>
                        <a:t>Prototypes</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9028163"/>
                  </a:ext>
                </a:extLst>
              </a:tr>
              <a:tr h="0">
                <a:tc>
                  <a:txBody>
                    <a:bodyPr/>
                    <a:lstStyle/>
                    <a:p>
                      <a:pPr>
                        <a:lnSpc>
                          <a:spcPct val="150000"/>
                        </a:lnSpc>
                      </a:pPr>
                      <a:r>
                        <a:rPr lang="en-GB" sz="1000" spc="-15">
                          <a:effectLst/>
                        </a:rPr>
                        <a:t>8</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n-GB" sz="1000" spc="-15">
                          <a:effectLst/>
                        </a:rPr>
                        <a:t>11:25</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a:effectLst/>
                        </a:rPr>
                        <a:t>Other Updates</a:t>
                      </a:r>
                      <a:endParaRPr lang="en-GB" sz="1000">
                        <a:effectLst/>
                      </a:endParaRPr>
                    </a:p>
                    <a:p>
                      <a:pPr marL="342900" lvl="0" indent="-342900">
                        <a:lnSpc>
                          <a:spcPct val="150000"/>
                        </a:lnSpc>
                        <a:buFont typeface="+mj-lt"/>
                        <a:buAutoNum type="romanLcPeriod"/>
                      </a:pPr>
                      <a:r>
                        <a:rPr lang="en-GB" sz="1000" spc="-15">
                          <a:effectLst/>
                        </a:rPr>
                        <a:t>GC0117 - extension of Grid Code to embedded generation</a:t>
                      </a:r>
                      <a:endParaRPr lang="en-GB" sz="1000">
                        <a:effectLst/>
                      </a:endParaRPr>
                    </a:p>
                    <a:p>
                      <a:pPr marL="342900" lvl="0" indent="-342900">
                        <a:lnSpc>
                          <a:spcPct val="150000"/>
                        </a:lnSpc>
                        <a:buFont typeface="+mj-lt"/>
                        <a:buAutoNum type="romanLcPeriod"/>
                      </a:pPr>
                      <a:r>
                        <a:rPr lang="en-GB" sz="1000" spc="-15">
                          <a:effectLst/>
                        </a:rPr>
                        <a:t>GC0156 – electricity system restoration standard</a:t>
                      </a:r>
                      <a:endParaRPr lang="en-GB" sz="1000">
                        <a:effectLst/>
                      </a:endParaRPr>
                    </a:p>
                    <a:p>
                      <a:pPr marL="342900" lvl="0" indent="-342900">
                        <a:lnSpc>
                          <a:spcPct val="150000"/>
                        </a:lnSpc>
                        <a:buFont typeface="+mj-lt"/>
                        <a:buAutoNum type="romanLcPeriod"/>
                      </a:pPr>
                      <a:r>
                        <a:rPr lang="en-GB" sz="1000" spc="-15">
                          <a:effectLst/>
                        </a:rPr>
                        <a:t>EU developments</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2562591"/>
                  </a:ext>
                </a:extLst>
              </a:tr>
              <a:tr h="0">
                <a:tc>
                  <a:txBody>
                    <a:bodyPr/>
                    <a:lstStyle/>
                    <a:p>
                      <a:pPr>
                        <a:lnSpc>
                          <a:spcPct val="150000"/>
                        </a:lnSpc>
                      </a:pPr>
                      <a:r>
                        <a:rPr lang="en-GB" sz="1000" spc="-15">
                          <a:effectLst/>
                        </a:rPr>
                        <a:t>9</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n-GB" sz="1000" spc="-15">
                          <a:effectLst/>
                        </a:rPr>
                        <a:t>11:35</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a:effectLst/>
                        </a:rPr>
                        <a:t>AOB</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2933664"/>
                  </a:ext>
                </a:extLst>
              </a:tr>
              <a:tr h="0">
                <a:tc>
                  <a:txBody>
                    <a:bodyPr/>
                    <a:lstStyle/>
                    <a:p>
                      <a:pPr>
                        <a:lnSpc>
                          <a:spcPct val="150000"/>
                        </a:lnSpc>
                      </a:pPr>
                      <a:r>
                        <a:rPr lang="en-GB" sz="1000" spc="-15">
                          <a:effectLst/>
                        </a:rPr>
                        <a:t>10</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n-GB" sz="1000" spc="-15">
                          <a:effectLst/>
                        </a:rPr>
                        <a:t>11:40</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dirty="0">
                          <a:effectLst/>
                        </a:rPr>
                        <a:t>Next Meeting Arrangements</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7084980"/>
                  </a:ext>
                </a:extLst>
              </a:tr>
            </a:tbl>
          </a:graphicData>
        </a:graphic>
      </p:graphicFrame>
    </p:spTree>
    <p:extLst>
      <p:ext uri="{BB962C8B-B14F-4D97-AF65-F5344CB8AC3E}">
        <p14:creationId xmlns:p14="http://schemas.microsoft.com/office/powerpoint/2010/main" val="24531590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41C69-E016-64AD-59ED-0E4CF7D0BE7A}"/>
              </a:ext>
            </a:extLst>
          </p:cNvPr>
          <p:cNvSpPr>
            <a:spLocks noGrp="1"/>
          </p:cNvSpPr>
          <p:nvPr>
            <p:ph type="ctrTitle"/>
          </p:nvPr>
        </p:nvSpPr>
        <p:spPr/>
        <p:txBody>
          <a:bodyPr/>
          <a:lstStyle/>
          <a:p>
            <a:r>
              <a:rPr lang="en-GB" dirty="0"/>
              <a:t>Appendix – historic Forum issues</a:t>
            </a:r>
          </a:p>
        </p:txBody>
      </p:sp>
      <p:sp>
        <p:nvSpPr>
          <p:cNvPr id="3" name="Slide Number Placeholder 2">
            <a:extLst>
              <a:ext uri="{FF2B5EF4-FFF2-40B4-BE49-F238E27FC236}">
                <a16:creationId xmlns:a16="http://schemas.microsoft.com/office/drawing/2014/main" id="{54308771-29AF-9A83-CFF8-0B1930AD64CC}"/>
              </a:ext>
            </a:extLst>
          </p:cNvPr>
          <p:cNvSpPr>
            <a:spLocks noGrp="1"/>
          </p:cNvSpPr>
          <p:nvPr>
            <p:ph type="sldNum" sz="quarter" idx="12"/>
          </p:nvPr>
        </p:nvSpPr>
        <p:spPr/>
        <p:txBody>
          <a:bodyPr/>
          <a:lstStyle/>
          <a:p>
            <a:fld id="{98FF217E-B86F-EA42-9607-BE163228A213}" type="slidenum">
              <a:rPr lang="en-GB" smtClean="0"/>
              <a:t>30</a:t>
            </a:fld>
            <a:endParaRPr lang="en-GB"/>
          </a:p>
        </p:txBody>
      </p:sp>
    </p:spTree>
    <p:extLst>
      <p:ext uri="{BB962C8B-B14F-4D97-AF65-F5344CB8AC3E}">
        <p14:creationId xmlns:p14="http://schemas.microsoft.com/office/powerpoint/2010/main" val="34033109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Outstanding Issues – 1</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31</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nvGraphicFramePr>
        <p:xfrm>
          <a:off x="720000" y="1452678"/>
          <a:ext cx="11082336" cy="4274185"/>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4435565">
                  <a:extLst>
                    <a:ext uri="{9D8B030D-6E8A-4147-A177-3AD203B41FA5}">
                      <a16:colId xmlns:a16="http://schemas.microsoft.com/office/drawing/2014/main" val="3713780737"/>
                    </a:ext>
                  </a:extLst>
                </a:gridCol>
                <a:gridCol w="5881596">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Assumed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112</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1590">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A common issue that keeps coming up is Registered Capacity vs design install and grid agreements.</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21590">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I have a specific case where the G99 and connection agreement is for 9MW, the developer undersized the inverters slightly. So it can only produce 8.5MW ( in round numbers) whilst operating in the 0.95 lag/lead range. This is what is shown when we do the G99 study, and we noted this shortfall.</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21590">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So the question arises, of what happens to the site now and what can it do. Specifically,</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21590">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1) Is it’s new official RC 9MW or 8.5MW ie do they retain their original agreed capacity, or is this list back to the DNO? This is a common sticking point, taking the above example it cannot meet the 9MW required, but they may upgrade an inverter later to give them more MVAr headroom and it could then operate at 9MW.</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21590">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2) If the DNO doesn’t want/need them to operate across the 0.95 lag/lead range can they then operate at 9MW active power and say unity or 0.98pf. In this case they are producing their official R, but their system design does not meet the required G99 standard for a 9MW site.</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This is an issue that does re-appear from time to time.  We have attempted to deal with it in the past in issues 40, 80 and 83.</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We went through it with slides at the 7 June 2022 DER TF.  DNOs have summarized how they specify maximum capacities and power factors in their connexion agreements.</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 We propose that we incorporate the material from the 7 June  2022 meeting into the next version of the DG guides</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8837805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Outstanding Issues – 2 – in progress</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32</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nvGraphicFramePr>
        <p:xfrm>
          <a:off x="720000" y="1452678"/>
          <a:ext cx="11082336" cy="3592322"/>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4435565">
                  <a:extLst>
                    <a:ext uri="{9D8B030D-6E8A-4147-A177-3AD203B41FA5}">
                      <a16:colId xmlns:a16="http://schemas.microsoft.com/office/drawing/2014/main" val="3713780737"/>
                    </a:ext>
                  </a:extLst>
                </a:gridCol>
                <a:gridCol w="5881596">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Assumed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113</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lgn="l" rtl="0" eaLnBrk="1" fontAlgn="t" latinLnBrk="0" hangingPunct="1">
                        <a:spcBef>
                          <a:spcPts val="0"/>
                        </a:spcBef>
                        <a:spcAft>
                          <a:spcPts val="0"/>
                        </a:spcAft>
                      </a:pPr>
                      <a:r>
                        <a:rPr lang="en-US" sz="1200" b="0" i="0" u="none" strike="noStrike" dirty="0">
                          <a:effectLst/>
                          <a:latin typeface="Arial" panose="020B0604020202020204" pitchFamily="34" charset="0"/>
                        </a:rPr>
                        <a:t>P28 has the usual classifications of frequent events, infrequent events (4 per month) and very infrequent events  (1 per 3 month)…. what should we be assessing a storage system performing a dynamic containment service as?</a:t>
                      </a:r>
                    </a:p>
                    <a:p>
                      <a:pPr marL="0" indent="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indent="0" algn="l" rtl="0" eaLnBrk="1" fontAlgn="t" latinLnBrk="0" hangingPunct="1">
                        <a:spcBef>
                          <a:spcPts val="0"/>
                        </a:spcBef>
                        <a:spcAft>
                          <a:spcPts val="0"/>
                        </a:spcAft>
                      </a:pPr>
                      <a:r>
                        <a:rPr lang="en-US" sz="1200" b="0" i="0" u="none" strike="noStrike" dirty="0">
                          <a:effectLst/>
                          <a:latin typeface="Arial" panose="020B0604020202020204" pitchFamily="34" charset="0"/>
                        </a:rPr>
                        <a:t>The UK grid is reasonably stable, at the moment, but with more conventional plant dropping out, the power swings are going to get a bit more sever, and the DC type services will be getting worked more often. Classing it as a very infrequent event probably isn’t realistic, but what about infrequent events? I could see that it is possible that you could get to around the 4 events per month, although probably not at the full power swing.</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This is a good point, and one that probably would benefit from a consistent consideration by DNOs.</a:t>
                      </a:r>
                    </a:p>
                    <a:p>
                      <a:pPr marL="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It might be sensible to base the frequency on the observed incidence of frequency excursions, over the last 18 months say, that trigger a specific level of response from such services.  The response level might be set locally, and the P28 “frequency of event” set by the historic track of frequency excursions triggering that level of response.  This can be calculated from the information NGESO publish monthly.</a:t>
                      </a:r>
                    </a:p>
                    <a:p>
                      <a:pPr marL="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This should be picked up as part of ongoing work to develop a common approach to BESSs between the DNOs.  </a:t>
                      </a:r>
                    </a:p>
                    <a:p>
                      <a:pPr marL="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However, note that in the BESS discussions on 18/11 it was pointed out that the 3% limit essentially applies at any time once the transients have died away, so for BESS power swings the 3% probably applies in all cases, irrespective of frequency of event.</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18997776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Outstanding Issues – 3 – in progress</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33</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nvGraphicFramePr>
        <p:xfrm>
          <a:off x="720000" y="1452678"/>
          <a:ext cx="11082336" cy="4339082"/>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7144947">
                  <a:extLst>
                    <a:ext uri="{9D8B030D-6E8A-4147-A177-3AD203B41FA5}">
                      <a16:colId xmlns:a16="http://schemas.microsoft.com/office/drawing/2014/main" val="3713780737"/>
                    </a:ext>
                  </a:extLst>
                </a:gridCol>
                <a:gridCol w="3172214">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Assumed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114</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lgn="l" rtl="0" eaLnBrk="1" fontAlgn="t" latinLnBrk="0" hangingPunct="1">
                        <a:spcBef>
                          <a:spcPts val="0"/>
                        </a:spcBef>
                        <a:spcAft>
                          <a:spcPts val="0"/>
                        </a:spcAft>
                      </a:pPr>
                      <a:r>
                        <a:rPr lang="en-US" sz="1100" b="0" i="0" u="none" strike="noStrike" dirty="0">
                          <a:effectLst/>
                          <a:latin typeface="Arial" panose="020B0604020202020204" pitchFamily="34" charset="0"/>
                        </a:rPr>
                        <a:t>We have concerns relating the voltage step change for Battery Energy Storage Systems (BESS) when the systems are designated for fast frequency response.  A number of network operators define step change to be full declared export to full declared import for real power P and for reactive power Q.  The FFR contracts do not have a contracted obligation to reverse the direction of reactive power flow and no obligation to match the fast MW response with a MVAr response.  When importing, there is no obligation to operate at a particular power factor only to operate within a +/-0.95 range.  </a:t>
                      </a:r>
                    </a:p>
                    <a:p>
                      <a:pPr marL="0" indent="0" algn="l" rtl="0" eaLnBrk="1" fontAlgn="t" latinLnBrk="0" hangingPunct="1">
                        <a:spcBef>
                          <a:spcPts val="0"/>
                        </a:spcBef>
                        <a:spcAft>
                          <a:spcPts val="0"/>
                        </a:spcAft>
                      </a:pPr>
                      <a:endParaRPr lang="en-US" sz="1100" b="0" i="0" u="none" strike="noStrike" dirty="0">
                        <a:effectLst/>
                        <a:latin typeface="Arial" panose="020B0604020202020204" pitchFamily="34" charset="0"/>
                      </a:endParaRPr>
                    </a:p>
                    <a:p>
                      <a:pPr marL="0" indent="0" algn="l" rtl="0" eaLnBrk="1" fontAlgn="t" latinLnBrk="0" hangingPunct="1">
                        <a:spcBef>
                          <a:spcPts val="0"/>
                        </a:spcBef>
                        <a:spcAft>
                          <a:spcPts val="0"/>
                        </a:spcAft>
                      </a:pPr>
                      <a:r>
                        <a:rPr lang="en-US" sz="1100" b="0" i="0" u="none" strike="noStrike" dirty="0">
                          <a:effectLst/>
                          <a:latin typeface="Arial" panose="020B0604020202020204" pitchFamily="34" charset="0"/>
                        </a:rPr>
                        <a:t>If a full MW ramp has occurred, it is reasonable to assume the system is under stress.  To reverse Q at this point would be the worst of all strategies at it would exacerbate the stress of the system by introducing an unnecessary voltage step.  It is likely that EFR or FFR BESS is located at a point with a high X/R ratio (close to a BSP or GSP).  Therefore a unit change in Q would have at least 10x the impact on at the voltage step that of a unit change in P.  This Q reversal condition appears to be based on a false assumption about the default </a:t>
                      </a:r>
                      <a:r>
                        <a:rPr lang="en-US" sz="1100" b="0" i="0" u="none" strike="noStrike" dirty="0" err="1">
                          <a:effectLst/>
                          <a:latin typeface="Arial" panose="020B0604020202020204" pitchFamily="34" charset="0"/>
                        </a:rPr>
                        <a:t>behaviour</a:t>
                      </a:r>
                      <a:r>
                        <a:rPr lang="en-US" sz="1100" b="0" i="0" u="none" strike="noStrike" dirty="0">
                          <a:effectLst/>
                          <a:latin typeface="Arial" panose="020B0604020202020204" pitchFamily="34" charset="0"/>
                        </a:rPr>
                        <a:t> of inverters under FFR.  We believe it is a matter for the customer to demonstrate through simulation the voltage step change under power reversal.  It is a matter for the customer to produce a reactive power strategy that meets the constraints of the D Code and the connection offer. Confirmation of the simulation can be done via commissioning tests with frequency injection for smaller steps.  </a:t>
                      </a:r>
                    </a:p>
                    <a:p>
                      <a:pPr marL="0" indent="0" algn="l" rtl="0" eaLnBrk="1" fontAlgn="t" latinLnBrk="0" hangingPunct="1">
                        <a:spcBef>
                          <a:spcPts val="0"/>
                        </a:spcBef>
                        <a:spcAft>
                          <a:spcPts val="0"/>
                        </a:spcAft>
                      </a:pPr>
                      <a:endParaRPr lang="en-US" sz="1100" b="0" i="0" u="none" strike="noStrike" dirty="0">
                        <a:effectLst/>
                        <a:latin typeface="Arial" panose="020B0604020202020204" pitchFamily="34" charset="0"/>
                      </a:endParaRPr>
                    </a:p>
                    <a:p>
                      <a:pPr marL="0" indent="0" algn="l" rtl="0" eaLnBrk="1" fontAlgn="t" latinLnBrk="0" hangingPunct="1">
                        <a:spcBef>
                          <a:spcPts val="0"/>
                        </a:spcBef>
                        <a:spcAft>
                          <a:spcPts val="0"/>
                        </a:spcAft>
                      </a:pPr>
                      <a:r>
                        <a:rPr lang="en-US" sz="1100" b="0" i="0" u="none" strike="noStrike" dirty="0">
                          <a:effectLst/>
                          <a:latin typeface="Arial" panose="020B0604020202020204" pitchFamily="34" charset="0"/>
                        </a:rPr>
                        <a:t>The imposition of this requirement distorts the market by essentially limiting the capacity of a BESS scheme to around half the capacity of other technologies thus creating hidden barrier to the penetration of the technology.  </a:t>
                      </a:r>
                    </a:p>
                    <a:p>
                      <a:pPr marL="0" indent="0" algn="l" rtl="0" eaLnBrk="1" fontAlgn="t" latinLnBrk="0" hangingPunct="1">
                        <a:spcBef>
                          <a:spcPts val="0"/>
                        </a:spcBef>
                        <a:spcAft>
                          <a:spcPts val="0"/>
                        </a:spcAft>
                      </a:pPr>
                      <a:endParaRPr lang="en-US" sz="1100" b="0" i="0" u="none" strike="noStrike" dirty="0">
                        <a:effectLst/>
                        <a:latin typeface="Arial" panose="020B0604020202020204" pitchFamily="34" charset="0"/>
                      </a:endParaRPr>
                    </a:p>
                    <a:p>
                      <a:pPr marL="0" indent="0" algn="l" rtl="0" eaLnBrk="1" fontAlgn="t" latinLnBrk="0" hangingPunct="1">
                        <a:spcBef>
                          <a:spcPts val="0"/>
                        </a:spcBef>
                        <a:spcAft>
                          <a:spcPts val="0"/>
                        </a:spcAft>
                      </a:pPr>
                      <a:r>
                        <a:rPr lang="en-US" sz="1100" b="0" i="0" u="none" strike="noStrike" dirty="0">
                          <a:effectLst/>
                          <a:latin typeface="Arial" panose="020B0604020202020204" pitchFamily="34" charset="0"/>
                        </a:rPr>
                        <a:t>The customer should demonstrate how they meet the voltage step change challenge through modelling and if necessary to verify through commissioning demonstration, not for the network operator to impose a control philosophy.</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To be picked up in the BESS sessions</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25103432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969C4-4971-4D3D-890B-0A0AFB4129B4}"/>
              </a:ext>
            </a:extLst>
          </p:cNvPr>
          <p:cNvSpPr>
            <a:spLocks noGrp="1"/>
          </p:cNvSpPr>
          <p:nvPr>
            <p:ph type="title"/>
          </p:nvPr>
        </p:nvSpPr>
        <p:spPr>
          <a:xfrm>
            <a:off x="720000" y="261874"/>
            <a:ext cx="9000000" cy="936000"/>
          </a:xfrm>
        </p:spPr>
        <p:txBody>
          <a:bodyPr/>
          <a:lstStyle/>
          <a:p>
            <a:r>
              <a:rPr lang="en-GB" dirty="0"/>
              <a:t>Outstanding Issues – 4 – in progress</a:t>
            </a:r>
          </a:p>
        </p:txBody>
      </p:sp>
      <p:sp>
        <p:nvSpPr>
          <p:cNvPr id="4" name="Slide Number Placeholder 3">
            <a:extLst>
              <a:ext uri="{FF2B5EF4-FFF2-40B4-BE49-F238E27FC236}">
                <a16:creationId xmlns:a16="http://schemas.microsoft.com/office/drawing/2014/main" id="{BDC76C74-6BC5-4CBA-B9E9-75C22C6E7F94}"/>
              </a:ext>
            </a:extLst>
          </p:cNvPr>
          <p:cNvSpPr>
            <a:spLocks noGrp="1"/>
          </p:cNvSpPr>
          <p:nvPr>
            <p:ph type="sldNum" sz="quarter" idx="12"/>
          </p:nvPr>
        </p:nvSpPr>
        <p:spPr/>
        <p:txBody>
          <a:bodyPr/>
          <a:lstStyle/>
          <a:p>
            <a:fld id="{98FF217E-B86F-EA42-9607-BE163228A213}" type="slidenum">
              <a:rPr lang="en-GB" smtClean="0"/>
              <a:pPr/>
              <a:t>34</a:t>
            </a:fld>
            <a:endParaRPr lang="en-GB"/>
          </a:p>
        </p:txBody>
      </p:sp>
      <p:graphicFrame>
        <p:nvGraphicFramePr>
          <p:cNvPr id="5" name="Table 5">
            <a:extLst>
              <a:ext uri="{FF2B5EF4-FFF2-40B4-BE49-F238E27FC236}">
                <a16:creationId xmlns:a16="http://schemas.microsoft.com/office/drawing/2014/main" id="{44F9E679-6F74-459A-BE62-BDEA00F8B69C}"/>
              </a:ext>
            </a:extLst>
          </p:cNvPr>
          <p:cNvGraphicFramePr>
            <a:graphicFrameLocks noGrp="1"/>
          </p:cNvGraphicFramePr>
          <p:nvPr/>
        </p:nvGraphicFramePr>
        <p:xfrm>
          <a:off x="720000" y="1394116"/>
          <a:ext cx="10456840" cy="4396740"/>
        </p:xfrm>
        <a:graphic>
          <a:graphicData uri="http://schemas.openxmlformats.org/drawingml/2006/table">
            <a:tbl>
              <a:tblPr firstRow="1" bandRow="1">
                <a:tableStyleId>{1E171933-4619-4E11-9A3F-F7608DF75F80}</a:tableStyleId>
              </a:tblPr>
              <a:tblGrid>
                <a:gridCol w="675843">
                  <a:extLst>
                    <a:ext uri="{9D8B030D-6E8A-4147-A177-3AD203B41FA5}">
                      <a16:colId xmlns:a16="http://schemas.microsoft.com/office/drawing/2014/main" val="1036516743"/>
                    </a:ext>
                  </a:extLst>
                </a:gridCol>
                <a:gridCol w="3399523">
                  <a:extLst>
                    <a:ext uri="{9D8B030D-6E8A-4147-A177-3AD203B41FA5}">
                      <a16:colId xmlns:a16="http://schemas.microsoft.com/office/drawing/2014/main" val="3070091812"/>
                    </a:ext>
                  </a:extLst>
                </a:gridCol>
                <a:gridCol w="6381474">
                  <a:extLst>
                    <a:ext uri="{9D8B030D-6E8A-4147-A177-3AD203B41FA5}">
                      <a16:colId xmlns:a16="http://schemas.microsoft.com/office/drawing/2014/main" val="702625258"/>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Draft response</a:t>
                      </a:r>
                      <a:endParaRPr lang="en-GB" sz="1800" b="0" i="0" u="none" strike="noStrike" dirty="0">
                        <a:effectLst/>
                        <a:latin typeface="Arial" panose="020B0604020202020204" pitchFamily="34" charset="0"/>
                      </a:endParaRPr>
                    </a:p>
                  </a:txBody>
                  <a:tcPr marL="112522" marR="112522" marT="56261" marB="56261"/>
                </a:tc>
                <a:extLst>
                  <a:ext uri="{0D108BD9-81ED-4DB2-BD59-A6C34878D82A}">
                    <a16:rowId xmlns:a16="http://schemas.microsoft.com/office/drawing/2014/main" val="630532091"/>
                  </a:ext>
                </a:extLst>
              </a:tr>
              <a:tr h="370840">
                <a:tc>
                  <a:txBody>
                    <a:bodyPr/>
                    <a:lstStyle/>
                    <a:p>
                      <a:pPr marL="0" algn="l" defTabSz="914400" rtl="0" eaLnBrk="1" fontAlgn="t" latinLnBrk="0" hangingPunct="1">
                        <a:spcBef>
                          <a:spcPts val="0"/>
                        </a:spcBef>
                        <a:spcAft>
                          <a:spcPts val="0"/>
                        </a:spcAft>
                      </a:pPr>
                      <a:r>
                        <a:rPr lang="en-GB" sz="1200" b="0" u="none" strike="noStrike" kern="1200" dirty="0">
                          <a:solidFill>
                            <a:schemeClr val="tx1"/>
                          </a:solidFill>
                          <a:effectLst/>
                        </a:rPr>
                        <a:t>117</a:t>
                      </a:r>
                      <a:endParaRPr lang="en-GB" sz="1200" b="0" u="none" strike="noStrike" kern="1200" dirty="0">
                        <a:solidFill>
                          <a:schemeClr val="tx1"/>
                        </a:solidFill>
                        <a:effectLst/>
                        <a:latin typeface="+mn-lt"/>
                        <a:ea typeface="+mn-ea"/>
                        <a:cs typeface="+mn-cs"/>
                      </a:endParaRPr>
                    </a:p>
                  </a:txBody>
                  <a:tcPr>
                    <a:lnR w="12700" cap="flat" cmpd="sng" algn="ctr">
                      <a:solidFill>
                        <a:schemeClr val="bg1">
                          <a:lumMod val="65000"/>
                        </a:schemeClr>
                      </a:solidFill>
                      <a:prstDash val="solid"/>
                      <a:round/>
                      <a:headEnd type="none" w="med" len="med"/>
                      <a:tailEnd type="none" w="med" len="med"/>
                    </a:lnR>
                  </a:tcPr>
                </a:tc>
                <a:tc>
                  <a:txBody>
                    <a:bodyPr/>
                    <a:lstStyle/>
                    <a:p>
                      <a:pPr marL="0" algn="l" defTabSz="914400" rtl="0" eaLnBrk="1" fontAlgn="t" latinLnBrk="0" hangingPunct="1">
                        <a:spcBef>
                          <a:spcPts val="0"/>
                        </a:spcBef>
                        <a:spcAft>
                          <a:spcPts val="0"/>
                        </a:spcAft>
                      </a:pPr>
                      <a:r>
                        <a:rPr lang="en-US" sz="1050" b="0" u="none" strike="noStrike" kern="1200" dirty="0">
                          <a:solidFill>
                            <a:schemeClr val="tx1"/>
                          </a:solidFill>
                          <a:effectLst/>
                        </a:rPr>
                        <a:t>Need of Effective date: </a:t>
                      </a:r>
                    </a:p>
                    <a:p>
                      <a:pPr marL="0" algn="l" defTabSz="914400" rtl="0" eaLnBrk="1" fontAlgn="t" latinLnBrk="0" hangingPunct="1">
                        <a:spcBef>
                          <a:spcPts val="0"/>
                        </a:spcBef>
                        <a:spcAft>
                          <a:spcPts val="0"/>
                        </a:spcAft>
                      </a:pPr>
                      <a:r>
                        <a:rPr lang="en-US" sz="1050" b="0" u="none" strike="noStrike" kern="1200" dirty="0">
                          <a:solidFill>
                            <a:schemeClr val="tx1"/>
                          </a:solidFill>
                          <a:effectLst/>
                        </a:rPr>
                        <a:t>Even though the current amendment is classified as minor changes there are significant changes that would require time for manufacturers to update their PGMs to comply with recent requirements. Ex one of those is the Cyber security requirement. </a:t>
                      </a:r>
                    </a:p>
                    <a:p>
                      <a:pPr marL="0" algn="l" defTabSz="914400" rtl="0" eaLnBrk="1" fontAlgn="t" latinLnBrk="0" hangingPunct="1">
                        <a:spcBef>
                          <a:spcPts val="0"/>
                        </a:spcBef>
                        <a:spcAft>
                          <a:spcPts val="0"/>
                        </a:spcAft>
                      </a:pPr>
                      <a:r>
                        <a:rPr lang="en-US" sz="1050" b="0" u="none" strike="noStrike" kern="1200" dirty="0">
                          <a:solidFill>
                            <a:schemeClr val="tx1"/>
                          </a:solidFill>
                          <a:effectLst/>
                        </a:rPr>
                        <a:t>For changes like these that would require identifying and implement a solution to an already compliant machine would take significant time/cost. Hence any requirements that would require modification of existing hardware/software design would require an effective date from the current release (a minimum of 6 months is recommended) to enable the manufacturer to be compliant with up-to-date requirements. Currently, the exception is applicable only for certain technologies but is required to be made for all technologies.  Please be mindful that it would take manufacturers some time to find an effective solution and to prove compliance.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defTabSz="914400" rtl="0" eaLnBrk="1" fontAlgn="t" latinLnBrk="0" hangingPunct="1">
                        <a:spcBef>
                          <a:spcPts val="0"/>
                        </a:spcBef>
                        <a:spcAft>
                          <a:spcPts val="500"/>
                        </a:spcAft>
                      </a:pPr>
                      <a:r>
                        <a:rPr lang="en-US" sz="1050" b="0" u="none" strike="noStrike" kern="1200" dirty="0">
                          <a:solidFill>
                            <a:schemeClr val="tx1"/>
                          </a:solidFill>
                          <a:effectLst/>
                        </a:rPr>
                        <a:t>We agree that any change of requirements will generally need a period before compliance is required to allow manufacturers and others to accommodate the new requirements.  As you are probably aware the recent modification to introduce new requirements for storage built in a 12 month period for manufactures and developers to implement any required changes before compliance is required.  It might be that this is what you have in mind when you refer to the exception in your last sentence?</a:t>
                      </a:r>
                    </a:p>
                    <a:p>
                      <a:pPr marL="0" algn="l" defTabSz="914400" rtl="0" eaLnBrk="1" fontAlgn="t" latinLnBrk="0" hangingPunct="1">
                        <a:spcBef>
                          <a:spcPts val="0"/>
                        </a:spcBef>
                        <a:spcAft>
                          <a:spcPts val="500"/>
                        </a:spcAft>
                      </a:pPr>
                      <a:r>
                        <a:rPr lang="en-US" sz="1050" b="0" u="none" strike="noStrike" kern="1200" dirty="0">
                          <a:solidFill>
                            <a:schemeClr val="tx1"/>
                          </a:solidFill>
                          <a:effectLst/>
                        </a:rPr>
                        <a:t>We do not believe that there are any changes that we have classified as minor in the most recent amendment that impose any new compliance requirements on manufacturers or developers.  </a:t>
                      </a:r>
                    </a:p>
                    <a:p>
                      <a:pPr marL="0" algn="l" defTabSz="914400" rtl="0" eaLnBrk="1" fontAlgn="t" latinLnBrk="0" hangingPunct="1">
                        <a:spcBef>
                          <a:spcPts val="0"/>
                        </a:spcBef>
                        <a:spcAft>
                          <a:spcPts val="500"/>
                        </a:spcAft>
                      </a:pPr>
                      <a:r>
                        <a:rPr lang="en-US" sz="1050" b="0" u="none" strike="noStrike" kern="1200" dirty="0">
                          <a:solidFill>
                            <a:schemeClr val="tx1"/>
                          </a:solidFill>
                          <a:effectLst/>
                        </a:rPr>
                        <a:t>Even without a specific formal implementation period, manufacturers do have significant warning of even the minor changes.  They are all discussed at the DER Technical Forum, often over more than one meeting, and are </a:t>
                      </a:r>
                      <a:r>
                        <a:rPr lang="en-US" sz="1050" b="0" u="none" strike="noStrike" kern="1200" dirty="0" err="1">
                          <a:solidFill>
                            <a:schemeClr val="tx1"/>
                          </a:solidFill>
                          <a:effectLst/>
                        </a:rPr>
                        <a:t>summarised</a:t>
                      </a:r>
                      <a:r>
                        <a:rPr lang="en-US" sz="1050" b="0" u="none" strike="noStrike" kern="1200" dirty="0">
                          <a:solidFill>
                            <a:schemeClr val="tx1"/>
                          </a:solidFill>
                          <a:effectLst/>
                        </a:rPr>
                        <a:t> in the slides for the Forum which are published.  The changes are formally consulted on, providing both an opportunity to absorb the proposed changes, to assimilate the implications, and provide a response or challenge to the proposals.  There is then a further period, usually a couple of months, before the modification is approved by the regulator and published.</a:t>
                      </a:r>
                    </a:p>
                    <a:p>
                      <a:pPr marL="0" algn="l" defTabSz="914400" rtl="0" eaLnBrk="1" fontAlgn="t" latinLnBrk="0" hangingPunct="1">
                        <a:spcBef>
                          <a:spcPts val="0"/>
                        </a:spcBef>
                        <a:spcAft>
                          <a:spcPts val="500"/>
                        </a:spcAft>
                      </a:pPr>
                      <a:r>
                        <a:rPr lang="en-US" sz="1050" b="0" u="none" strike="noStrike" kern="1200" dirty="0">
                          <a:solidFill>
                            <a:schemeClr val="tx1"/>
                          </a:solidFill>
                          <a:effectLst/>
                        </a:rPr>
                        <a:t>In regard of the new references for cybersecurity, there is no new specific performance or compliance requirements added at this time, simply an expectation that manufacturers will be applying industry good practices, as well as standards that manufacturers should already be working to, or adapting to.  It might be that the requirements </a:t>
                      </a:r>
                      <a:r>
                        <a:rPr lang="en-US" sz="1050" b="0" u="none" strike="noStrike" kern="1200" dirty="0">
                          <a:solidFill>
                            <a:schemeClr val="tx1"/>
                          </a:solidFill>
                          <a:effectLst/>
                          <a:latin typeface="+mn-lt"/>
                          <a:ea typeface="+mn-ea"/>
                          <a:cs typeface="+mn-cs"/>
                        </a:rPr>
                        <a:t>of the network licensees, as provider of critical national infrastructure, do become more specific in the future, but we recognize this is a developing area and we are initially seeking to apply guidance and a light touch. </a:t>
                      </a:r>
                      <a:r>
                        <a:rPr lang="en-US" sz="1050" b="0" u="none" strike="noStrike" kern="1200" noProof="0" dirty="0">
                          <a:solidFill>
                            <a:schemeClr val="tx1"/>
                          </a:solidFill>
                          <a:effectLst/>
                          <a:latin typeface="+mn-lt"/>
                          <a:ea typeface="+mn-ea"/>
                          <a:cs typeface="+mn-cs"/>
                        </a:rPr>
                        <a:t>In conjunction with BEIS ENA has produced guidance for </a:t>
                      </a:r>
                      <a:r>
                        <a:rPr lang="en-GB" sz="1050" b="0" u="none" strike="noStrike" kern="1200" noProof="0" dirty="0">
                          <a:solidFill>
                            <a:schemeClr val="tx1"/>
                          </a:solidFill>
                          <a:effectLst/>
                          <a:latin typeface="+mn-lt"/>
                          <a:ea typeface="+mn-ea"/>
                          <a:cs typeface="+mn-cs"/>
                        </a:rPr>
                        <a:t>Distributed energy resources (DER) cyber security connection </a:t>
                      </a:r>
                      <a:r>
                        <a:rPr lang="en-US" sz="1050" b="0" u="none" strike="noStrike" kern="1200" noProof="0" dirty="0">
                          <a:solidFill>
                            <a:schemeClr val="tx1"/>
                          </a:solidFill>
                          <a:effectLst/>
                          <a:latin typeface="+mn-lt"/>
                          <a:ea typeface="+mn-ea"/>
                          <a:cs typeface="+mn-cs"/>
                        </a:rPr>
                        <a:t>at </a:t>
                      </a:r>
                      <a:r>
                        <a:rPr lang="en-US" sz="1050" b="0" u="none" strike="noStrike" kern="1200" noProof="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https://www.energynetworks.org/operating-the-networks/managing-cyber-security</a:t>
                      </a:r>
                      <a:r>
                        <a:rPr lang="en-US" sz="1050" b="0" u="none" strike="noStrike" kern="1200" noProof="0" dirty="0">
                          <a:solidFill>
                            <a:schemeClr val="tx1"/>
                          </a:solidFill>
                          <a:effectLst/>
                          <a:latin typeface="+mn-lt"/>
                          <a:ea typeface="+mn-ea"/>
                          <a:cs typeface="+mn-cs"/>
                        </a:rPr>
                        <a:t>.</a:t>
                      </a:r>
                      <a:endParaRPr lang="en-US" sz="1050" b="0" u="none" strike="noStrike" kern="1200" dirty="0">
                        <a:solidFill>
                          <a:schemeClr val="tx1"/>
                        </a:solidFill>
                        <a:effectLst/>
                        <a:latin typeface="+mn-lt"/>
                        <a:ea typeface="+mn-ea"/>
                        <a:cs typeface="+mn-cs"/>
                      </a:endParaRPr>
                    </a:p>
                    <a:p>
                      <a:pPr marL="0" algn="l" defTabSz="914400" rtl="0" eaLnBrk="1" fontAlgn="t" latinLnBrk="0" hangingPunct="1">
                        <a:spcBef>
                          <a:spcPts val="0"/>
                        </a:spcBef>
                        <a:spcAft>
                          <a:spcPts val="500"/>
                        </a:spcAft>
                      </a:pPr>
                      <a:r>
                        <a:rPr lang="en-US" sz="1050" b="0" u="none" strike="noStrike" kern="1200" dirty="0">
                          <a:solidFill>
                            <a:schemeClr val="tx1"/>
                          </a:solidFill>
                          <a:effectLst/>
                        </a:rPr>
                        <a:t>However we do note your concern over the most recent change and we will be happy to discuss any points relating to them, or modifications to ENA documents more generally.</a:t>
                      </a:r>
                      <a:endParaRPr lang="en-GB" sz="1050" b="0" u="none" strike="noStrike" kern="1200" dirty="0">
                        <a:solidFill>
                          <a:schemeClr val="tx1"/>
                        </a:solidFill>
                        <a:effectLst/>
                        <a:latin typeface="+mn-lt"/>
                        <a:ea typeface="+mn-ea"/>
                        <a:cs typeface="+mn-cs"/>
                      </a:endParaRPr>
                    </a:p>
                  </a:txBody>
                  <a:tcPr>
                    <a:lnL w="1270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val="2367476336"/>
                  </a:ext>
                </a:extLst>
              </a:tr>
            </a:tbl>
          </a:graphicData>
        </a:graphic>
      </p:graphicFrame>
    </p:spTree>
    <p:extLst>
      <p:ext uri="{BB962C8B-B14F-4D97-AF65-F5344CB8AC3E}">
        <p14:creationId xmlns:p14="http://schemas.microsoft.com/office/powerpoint/2010/main" val="727555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969C4-4971-4D3D-890B-0A0AFB4129B4}"/>
              </a:ext>
            </a:extLst>
          </p:cNvPr>
          <p:cNvSpPr>
            <a:spLocks noGrp="1"/>
          </p:cNvSpPr>
          <p:nvPr>
            <p:ph type="title"/>
          </p:nvPr>
        </p:nvSpPr>
        <p:spPr/>
        <p:txBody>
          <a:bodyPr/>
          <a:lstStyle/>
          <a:p>
            <a:r>
              <a:rPr lang="en-GB" dirty="0"/>
              <a:t>Outstanding Issues – 5 – in progress</a:t>
            </a:r>
          </a:p>
        </p:txBody>
      </p:sp>
      <p:sp>
        <p:nvSpPr>
          <p:cNvPr id="4" name="Slide Number Placeholder 3">
            <a:extLst>
              <a:ext uri="{FF2B5EF4-FFF2-40B4-BE49-F238E27FC236}">
                <a16:creationId xmlns:a16="http://schemas.microsoft.com/office/drawing/2014/main" id="{BDC76C74-6BC5-4CBA-B9E9-75C22C6E7F94}"/>
              </a:ext>
            </a:extLst>
          </p:cNvPr>
          <p:cNvSpPr>
            <a:spLocks noGrp="1"/>
          </p:cNvSpPr>
          <p:nvPr>
            <p:ph type="sldNum" sz="quarter" idx="12"/>
          </p:nvPr>
        </p:nvSpPr>
        <p:spPr/>
        <p:txBody>
          <a:bodyPr/>
          <a:lstStyle/>
          <a:p>
            <a:fld id="{98FF217E-B86F-EA42-9607-BE163228A213}" type="slidenum">
              <a:rPr lang="en-GB" smtClean="0"/>
              <a:pPr/>
              <a:t>35</a:t>
            </a:fld>
            <a:endParaRPr lang="en-GB"/>
          </a:p>
        </p:txBody>
      </p:sp>
      <p:graphicFrame>
        <p:nvGraphicFramePr>
          <p:cNvPr id="5" name="Table 5">
            <a:extLst>
              <a:ext uri="{FF2B5EF4-FFF2-40B4-BE49-F238E27FC236}">
                <a16:creationId xmlns:a16="http://schemas.microsoft.com/office/drawing/2014/main" id="{44F9E679-6F74-459A-BE62-BDEA00F8B69C}"/>
              </a:ext>
            </a:extLst>
          </p:cNvPr>
          <p:cNvGraphicFramePr>
            <a:graphicFrameLocks noGrp="1"/>
          </p:cNvGraphicFramePr>
          <p:nvPr/>
        </p:nvGraphicFramePr>
        <p:xfrm>
          <a:off x="720000" y="1394116"/>
          <a:ext cx="10069920" cy="3982720"/>
        </p:xfrm>
        <a:graphic>
          <a:graphicData uri="http://schemas.openxmlformats.org/drawingml/2006/table">
            <a:tbl>
              <a:tblPr firstRow="1" bandRow="1">
                <a:tableStyleId>{1E171933-4619-4E11-9A3F-F7608DF75F80}</a:tableStyleId>
              </a:tblPr>
              <a:tblGrid>
                <a:gridCol w="650836">
                  <a:extLst>
                    <a:ext uri="{9D8B030D-6E8A-4147-A177-3AD203B41FA5}">
                      <a16:colId xmlns:a16="http://schemas.microsoft.com/office/drawing/2014/main" val="1036516743"/>
                    </a:ext>
                  </a:extLst>
                </a:gridCol>
                <a:gridCol w="3382593">
                  <a:extLst>
                    <a:ext uri="{9D8B030D-6E8A-4147-A177-3AD203B41FA5}">
                      <a16:colId xmlns:a16="http://schemas.microsoft.com/office/drawing/2014/main" val="3070091812"/>
                    </a:ext>
                  </a:extLst>
                </a:gridCol>
                <a:gridCol w="6036491">
                  <a:extLst>
                    <a:ext uri="{9D8B030D-6E8A-4147-A177-3AD203B41FA5}">
                      <a16:colId xmlns:a16="http://schemas.microsoft.com/office/drawing/2014/main" val="702625258"/>
                    </a:ext>
                  </a:extLst>
                </a:gridCol>
              </a:tblGrid>
              <a:tr h="370840">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No</a:t>
                      </a:r>
                      <a:endParaRPr lang="en-GB" sz="1600" b="0" i="0" u="none" strike="noStrike" dirty="0">
                        <a:effectLst/>
                        <a:latin typeface="Arial" panose="020B0604020202020204" pitchFamily="34" charset="0"/>
                      </a:endParaRPr>
                    </a:p>
                  </a:txBody>
                  <a:tcPr marL="112522" marR="112522" marT="56261" marB="56261"/>
                </a:tc>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Issue</a:t>
                      </a:r>
                      <a:endParaRPr lang="en-GB" sz="1600" b="0" i="0" u="none" strike="noStrike" dirty="0">
                        <a:effectLst/>
                        <a:latin typeface="Arial" panose="020B0604020202020204" pitchFamily="34" charset="0"/>
                      </a:endParaRPr>
                    </a:p>
                  </a:txBody>
                  <a:tcPr marL="112522" marR="112522" marT="56261" marB="56261">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Draft response</a:t>
                      </a:r>
                      <a:endParaRPr lang="en-GB" sz="1600" b="0" i="0" u="none" strike="noStrike" dirty="0">
                        <a:effectLst/>
                        <a:latin typeface="Arial" panose="020B0604020202020204" pitchFamily="34" charset="0"/>
                      </a:endParaRPr>
                    </a:p>
                  </a:txBody>
                  <a:tcPr marL="112522" marR="112522" marT="56261" marB="56261"/>
                </a:tc>
                <a:extLst>
                  <a:ext uri="{0D108BD9-81ED-4DB2-BD59-A6C34878D82A}">
                    <a16:rowId xmlns:a16="http://schemas.microsoft.com/office/drawing/2014/main" val="630532091"/>
                  </a:ext>
                </a:extLst>
              </a:tr>
              <a:tr h="370840">
                <a:tc>
                  <a:txBody>
                    <a:bodyPr/>
                    <a:lstStyle/>
                    <a:p>
                      <a:pPr marL="0" algn="l" defTabSz="914400" rtl="0" eaLnBrk="1" fontAlgn="t" latinLnBrk="0" hangingPunct="1">
                        <a:spcBef>
                          <a:spcPts val="0"/>
                        </a:spcBef>
                        <a:spcAft>
                          <a:spcPts val="0"/>
                        </a:spcAft>
                      </a:pPr>
                      <a:r>
                        <a:rPr lang="en-GB" sz="1100" b="0" u="none" strike="noStrike" kern="1200" dirty="0">
                          <a:solidFill>
                            <a:schemeClr val="tx1"/>
                          </a:solidFill>
                          <a:effectLst/>
                        </a:rPr>
                        <a:t>121</a:t>
                      </a:r>
                      <a:endParaRPr lang="en-GB" sz="1100" b="0" u="none" strike="noStrike" kern="1200" dirty="0">
                        <a:solidFill>
                          <a:schemeClr val="tx1"/>
                        </a:solidFill>
                        <a:effectLst/>
                        <a:latin typeface="+mn-lt"/>
                        <a:ea typeface="+mn-ea"/>
                        <a:cs typeface="+mn-cs"/>
                      </a:endParaRPr>
                    </a:p>
                  </a:txBody>
                  <a:tcPr>
                    <a:lnR w="12700" cap="flat" cmpd="sng" algn="ctr">
                      <a:solidFill>
                        <a:schemeClr val="bg1">
                          <a:lumMod val="65000"/>
                        </a:schemeClr>
                      </a:solidFill>
                      <a:prstDash val="solid"/>
                      <a:round/>
                      <a:headEnd type="none" w="med" len="med"/>
                      <a:tailEnd type="none" w="med" len="med"/>
                    </a:lnR>
                  </a:tcPr>
                </a:tc>
                <a:tc>
                  <a:txBody>
                    <a:bodyPr/>
                    <a:lstStyle/>
                    <a:p>
                      <a:pPr marL="0" algn="l" defTabSz="914400" rtl="0" eaLnBrk="1" fontAlgn="t" latinLnBrk="0" hangingPunct="1">
                        <a:spcBef>
                          <a:spcPts val="0"/>
                        </a:spcBef>
                        <a:spcAft>
                          <a:spcPts val="0"/>
                        </a:spcAft>
                      </a:pPr>
                      <a:r>
                        <a:rPr lang="en-US" sz="1050" b="0" u="none" strike="noStrike" kern="1200" dirty="0">
                          <a:solidFill>
                            <a:schemeClr val="tx1"/>
                          </a:solidFill>
                          <a:effectLst/>
                        </a:rPr>
                        <a:t>Minor corrections in G99</a:t>
                      </a:r>
                    </a:p>
                    <a:p>
                      <a:pPr marL="228600" indent="-228600" algn="l" defTabSz="914400" rtl="0" eaLnBrk="1" fontAlgn="t" latinLnBrk="0" hangingPunct="1">
                        <a:spcBef>
                          <a:spcPts val="0"/>
                        </a:spcBef>
                        <a:spcAft>
                          <a:spcPts val="0"/>
                        </a:spcAft>
                        <a:buFont typeface="+mj-lt"/>
                        <a:buAutoNum type="alphaLcParenR"/>
                      </a:pPr>
                      <a:r>
                        <a:rPr lang="en-US" sz="1050" b="0" u="none" strike="noStrike" kern="1200" dirty="0">
                          <a:solidFill>
                            <a:schemeClr val="tx1"/>
                          </a:solidFill>
                          <a:effectLst/>
                        </a:rPr>
                        <a:t>It is proposed to replace all "electricity storage devices" with "Energy storage devices". Currently, all the devices store the electricity in alternative energy form not as electric/charge form directly. </a:t>
                      </a:r>
                    </a:p>
                    <a:p>
                      <a:pPr marL="228600" indent="-228600" algn="l" defTabSz="914400" rtl="0" eaLnBrk="1" fontAlgn="t" latinLnBrk="0" hangingPunct="1">
                        <a:spcBef>
                          <a:spcPts val="0"/>
                        </a:spcBef>
                        <a:spcAft>
                          <a:spcPts val="0"/>
                        </a:spcAft>
                        <a:buFont typeface="+mj-lt"/>
                        <a:buAutoNum type="alphaLcParenR"/>
                      </a:pPr>
                      <a:r>
                        <a:rPr lang="en-US" sz="1050" b="0" u="none" strike="noStrike" kern="1200" dirty="0">
                          <a:solidFill>
                            <a:schemeClr val="tx1"/>
                          </a:solidFill>
                          <a:effectLst/>
                        </a:rPr>
                        <a:t>Clarification on which requirements apply for Energy storage devices. As the word is included in synchronous machine and power pack modules. Synchronous machine working is limited by the machine's ability to fulfill grid codes, but convertor-based devices can be altered to fulfill stringent requirements due to electronic capability. Hence for devices that employing different technologies, it is recommended to keep the requirements separately and not to mix them. </a:t>
                      </a:r>
                    </a:p>
                    <a:p>
                      <a:pPr marL="228600" indent="-228600" algn="l" defTabSz="914400" rtl="0" eaLnBrk="1" fontAlgn="t" latinLnBrk="0" hangingPunct="1">
                        <a:spcBef>
                          <a:spcPts val="0"/>
                        </a:spcBef>
                        <a:spcAft>
                          <a:spcPts val="0"/>
                        </a:spcAft>
                        <a:buFont typeface="+mj-lt"/>
                        <a:buAutoNum type="alphaLcParenR"/>
                      </a:pPr>
                      <a:r>
                        <a:rPr lang="en-US" sz="1050" b="0" u="none" strike="noStrike" kern="1200" dirty="0">
                          <a:solidFill>
                            <a:schemeClr val="tx1"/>
                          </a:solidFill>
                          <a:effectLst/>
                        </a:rPr>
                        <a:t>Clarity on what is the acceptable minimum level of cyber security required at the power generating module. Is it required for the power gen and the power generating control system components to be at the same security level as the facility and the ENA network? </a:t>
                      </a: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28600" indent="-228600" algn="l" defTabSz="914400" rtl="0" eaLnBrk="1" fontAlgn="t" latinLnBrk="0" hangingPunct="1">
                        <a:spcBef>
                          <a:spcPts val="0"/>
                        </a:spcBef>
                        <a:spcAft>
                          <a:spcPts val="500"/>
                        </a:spcAft>
                        <a:buFont typeface="+mj-lt"/>
                        <a:buAutoNum type="alphaLcParenR"/>
                      </a:pPr>
                      <a:r>
                        <a:rPr lang="en-US" sz="1050" b="0" u="none" strike="noStrike" kern="1200" dirty="0">
                          <a:solidFill>
                            <a:schemeClr val="tx1"/>
                          </a:solidFill>
                          <a:effectLst/>
                        </a:rPr>
                        <a:t>G99 is a network oriented documented and as such it is blind to the storage medium.  From the network perspective storage consumes electricity when charging, and produces electricity when discharging – ie a flow of electricity in and out.  Energy storage includes heat storage, and electric vehicles, where the final output is heat and mechanical energy respectively, not electricity.</a:t>
                      </a:r>
                    </a:p>
                    <a:p>
                      <a:pPr marL="228600" indent="-228600" algn="l" defTabSz="914400" rtl="0" eaLnBrk="1" fontAlgn="t" latinLnBrk="0" hangingPunct="1">
                        <a:spcBef>
                          <a:spcPts val="0"/>
                        </a:spcBef>
                        <a:spcAft>
                          <a:spcPts val="500"/>
                        </a:spcAft>
                        <a:buFont typeface="+mj-lt"/>
                        <a:buAutoNum type="alphaLcParenR"/>
                      </a:pPr>
                      <a:r>
                        <a:rPr lang="en-US" sz="1050" b="0" u="none" strike="noStrike" kern="1200" dirty="0">
                          <a:solidFill>
                            <a:schemeClr val="tx1"/>
                          </a:solidFill>
                          <a:effectLst/>
                        </a:rPr>
                        <a:t>The wording of the synchronous power generating module has been chosen deliberately to cater for technologies such as compressed air storage where the same synchronous machine is used for compression and expansion.  In all cases the power generating module has to meet all the requirements for that technology, irrespective of how it is constituted.</a:t>
                      </a:r>
                    </a:p>
                    <a:p>
                      <a:pPr marL="228600" indent="-228600" algn="l" defTabSz="914400" rtl="0" eaLnBrk="1" fontAlgn="t" latinLnBrk="0" hangingPunct="1">
                        <a:spcBef>
                          <a:spcPts val="0"/>
                        </a:spcBef>
                        <a:spcAft>
                          <a:spcPts val="500"/>
                        </a:spcAft>
                        <a:buFont typeface="+mj-lt"/>
                        <a:buAutoNum type="alphaLcParenR"/>
                      </a:pPr>
                      <a:r>
                        <a:rPr lang="en-US" sz="1050" b="0" u="none" strike="noStrike" kern="1200" dirty="0">
                          <a:solidFill>
                            <a:schemeClr val="tx1"/>
                          </a:solidFill>
                          <a:effectLst/>
                        </a:rPr>
                        <a:t>There are no specific requirements in G99 or G98 in relation to cybersecurity; only a general obligation to manage cyber risks appropriately.</a:t>
                      </a:r>
                    </a:p>
                    <a:p>
                      <a:pPr marL="0" algn="l" defTabSz="914400" rtl="0" eaLnBrk="1" fontAlgn="t" latinLnBrk="0" hangingPunct="1">
                        <a:spcBef>
                          <a:spcPts val="0"/>
                        </a:spcBef>
                        <a:spcAft>
                          <a:spcPts val="500"/>
                        </a:spcAft>
                      </a:pPr>
                      <a:endParaRPr lang="en-US" sz="1050" b="0" u="none" strike="noStrike" kern="1200" dirty="0">
                        <a:solidFill>
                          <a:schemeClr val="tx1"/>
                        </a:solidFill>
                        <a:effectLst/>
                      </a:endParaRPr>
                    </a:p>
                  </a:txBody>
                  <a:tcPr>
                    <a:lnL w="1270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val="2367476336"/>
                  </a:ext>
                </a:extLst>
              </a:tr>
            </a:tbl>
          </a:graphicData>
        </a:graphic>
      </p:graphicFrame>
    </p:spTree>
    <p:extLst>
      <p:ext uri="{BB962C8B-B14F-4D97-AF65-F5344CB8AC3E}">
        <p14:creationId xmlns:p14="http://schemas.microsoft.com/office/powerpoint/2010/main" val="25122991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969C4-4971-4D3D-890B-0A0AFB4129B4}"/>
              </a:ext>
            </a:extLst>
          </p:cNvPr>
          <p:cNvSpPr>
            <a:spLocks noGrp="1"/>
          </p:cNvSpPr>
          <p:nvPr>
            <p:ph type="title"/>
          </p:nvPr>
        </p:nvSpPr>
        <p:spPr/>
        <p:txBody>
          <a:bodyPr/>
          <a:lstStyle/>
          <a:p>
            <a:r>
              <a:rPr lang="en-GB" dirty="0"/>
              <a:t>Outstanding Issues – 5 continued.</a:t>
            </a:r>
          </a:p>
        </p:txBody>
      </p:sp>
      <p:sp>
        <p:nvSpPr>
          <p:cNvPr id="4" name="Slide Number Placeholder 3">
            <a:extLst>
              <a:ext uri="{FF2B5EF4-FFF2-40B4-BE49-F238E27FC236}">
                <a16:creationId xmlns:a16="http://schemas.microsoft.com/office/drawing/2014/main" id="{BDC76C74-6BC5-4CBA-B9E9-75C22C6E7F94}"/>
              </a:ext>
            </a:extLst>
          </p:cNvPr>
          <p:cNvSpPr>
            <a:spLocks noGrp="1"/>
          </p:cNvSpPr>
          <p:nvPr>
            <p:ph type="sldNum" sz="quarter" idx="12"/>
          </p:nvPr>
        </p:nvSpPr>
        <p:spPr/>
        <p:txBody>
          <a:bodyPr/>
          <a:lstStyle/>
          <a:p>
            <a:fld id="{98FF217E-B86F-EA42-9607-BE163228A213}" type="slidenum">
              <a:rPr lang="en-GB" smtClean="0"/>
              <a:pPr/>
              <a:t>36</a:t>
            </a:fld>
            <a:endParaRPr lang="en-GB"/>
          </a:p>
        </p:txBody>
      </p:sp>
      <p:graphicFrame>
        <p:nvGraphicFramePr>
          <p:cNvPr id="5" name="Table 5">
            <a:extLst>
              <a:ext uri="{FF2B5EF4-FFF2-40B4-BE49-F238E27FC236}">
                <a16:creationId xmlns:a16="http://schemas.microsoft.com/office/drawing/2014/main" id="{44F9E679-6F74-459A-BE62-BDEA00F8B69C}"/>
              </a:ext>
            </a:extLst>
          </p:cNvPr>
          <p:cNvGraphicFramePr>
            <a:graphicFrameLocks noGrp="1"/>
          </p:cNvGraphicFramePr>
          <p:nvPr/>
        </p:nvGraphicFramePr>
        <p:xfrm>
          <a:off x="720000" y="1394116"/>
          <a:ext cx="10069920" cy="4462780"/>
        </p:xfrm>
        <a:graphic>
          <a:graphicData uri="http://schemas.openxmlformats.org/drawingml/2006/table">
            <a:tbl>
              <a:tblPr firstRow="1" bandRow="1">
                <a:tableStyleId>{1E171933-4619-4E11-9A3F-F7608DF75F80}</a:tableStyleId>
              </a:tblPr>
              <a:tblGrid>
                <a:gridCol w="650836">
                  <a:extLst>
                    <a:ext uri="{9D8B030D-6E8A-4147-A177-3AD203B41FA5}">
                      <a16:colId xmlns:a16="http://schemas.microsoft.com/office/drawing/2014/main" val="1036516743"/>
                    </a:ext>
                  </a:extLst>
                </a:gridCol>
                <a:gridCol w="3803507">
                  <a:extLst>
                    <a:ext uri="{9D8B030D-6E8A-4147-A177-3AD203B41FA5}">
                      <a16:colId xmlns:a16="http://schemas.microsoft.com/office/drawing/2014/main" val="3070091812"/>
                    </a:ext>
                  </a:extLst>
                </a:gridCol>
                <a:gridCol w="5615577">
                  <a:extLst>
                    <a:ext uri="{9D8B030D-6E8A-4147-A177-3AD203B41FA5}">
                      <a16:colId xmlns:a16="http://schemas.microsoft.com/office/drawing/2014/main" val="702625258"/>
                    </a:ext>
                  </a:extLst>
                </a:gridCol>
              </a:tblGrid>
              <a:tr h="370840">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No</a:t>
                      </a:r>
                      <a:endParaRPr lang="en-GB" sz="1600" b="0" i="0" u="none" strike="noStrike" dirty="0">
                        <a:effectLst/>
                        <a:latin typeface="Arial" panose="020B0604020202020204" pitchFamily="34" charset="0"/>
                      </a:endParaRPr>
                    </a:p>
                  </a:txBody>
                  <a:tcPr marL="112522" marR="112522" marT="56261" marB="56261"/>
                </a:tc>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Issue</a:t>
                      </a:r>
                      <a:endParaRPr lang="en-GB" sz="1600" b="0" i="0" u="none" strike="noStrike" dirty="0">
                        <a:effectLst/>
                        <a:latin typeface="Arial" panose="020B0604020202020204" pitchFamily="34" charset="0"/>
                      </a:endParaRPr>
                    </a:p>
                  </a:txBody>
                  <a:tcPr marL="112522" marR="112522" marT="56261" marB="56261">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Draft response</a:t>
                      </a:r>
                      <a:endParaRPr lang="en-GB" sz="1600" b="0" i="0" u="none" strike="noStrike" dirty="0">
                        <a:effectLst/>
                        <a:latin typeface="Arial" panose="020B0604020202020204" pitchFamily="34" charset="0"/>
                      </a:endParaRPr>
                    </a:p>
                  </a:txBody>
                  <a:tcPr marL="112522" marR="112522" marT="56261" marB="56261"/>
                </a:tc>
                <a:extLst>
                  <a:ext uri="{0D108BD9-81ED-4DB2-BD59-A6C34878D82A}">
                    <a16:rowId xmlns:a16="http://schemas.microsoft.com/office/drawing/2014/main" val="630532091"/>
                  </a:ext>
                </a:extLst>
              </a:tr>
              <a:tr h="370840">
                <a:tc>
                  <a:txBody>
                    <a:bodyPr/>
                    <a:lstStyle/>
                    <a:p>
                      <a:pPr marL="0" algn="l" defTabSz="914400" rtl="0" eaLnBrk="1" fontAlgn="t" latinLnBrk="0" hangingPunct="1">
                        <a:spcBef>
                          <a:spcPts val="0"/>
                        </a:spcBef>
                        <a:spcAft>
                          <a:spcPts val="0"/>
                        </a:spcAft>
                      </a:pPr>
                      <a:r>
                        <a:rPr lang="en-GB" sz="1100" b="0" u="none" strike="noStrike" kern="1200" dirty="0">
                          <a:solidFill>
                            <a:schemeClr val="tx1"/>
                          </a:solidFill>
                          <a:effectLst/>
                        </a:rPr>
                        <a:t>121</a:t>
                      </a:r>
                      <a:endParaRPr lang="en-GB" sz="1100" b="0" u="none" strike="noStrike" kern="1200" dirty="0">
                        <a:solidFill>
                          <a:schemeClr val="tx1"/>
                        </a:solidFill>
                        <a:effectLst/>
                        <a:latin typeface="+mn-lt"/>
                        <a:ea typeface="+mn-ea"/>
                        <a:cs typeface="+mn-cs"/>
                      </a:endParaRPr>
                    </a:p>
                  </a:txBody>
                  <a:tcPr>
                    <a:lnR w="12700" cap="flat" cmpd="sng" algn="ctr">
                      <a:solidFill>
                        <a:schemeClr val="bg1">
                          <a:lumMod val="65000"/>
                        </a:schemeClr>
                      </a:solidFill>
                      <a:prstDash val="solid"/>
                      <a:round/>
                      <a:headEnd type="none" w="med" len="med"/>
                      <a:tailEnd type="none" w="med" len="med"/>
                    </a:lnR>
                  </a:tcPr>
                </a:tc>
                <a:tc>
                  <a:txBody>
                    <a:bodyPr/>
                    <a:lstStyle/>
                    <a:p>
                      <a:pPr marL="228600" indent="-228600" algn="l" defTabSz="914400" rtl="0" eaLnBrk="1" fontAlgn="t" latinLnBrk="0" hangingPunct="1">
                        <a:spcBef>
                          <a:spcPts val="0"/>
                        </a:spcBef>
                        <a:spcAft>
                          <a:spcPts val="0"/>
                        </a:spcAft>
                        <a:buFont typeface="+mj-lt"/>
                        <a:buAutoNum type="alphaLcParenR" startAt="4"/>
                      </a:pPr>
                      <a:r>
                        <a:rPr lang="en-US" sz="1050" b="0" u="none" strike="noStrike" kern="1200" dirty="0">
                          <a:solidFill>
                            <a:schemeClr val="tx1"/>
                          </a:solidFill>
                          <a:effectLst/>
                        </a:rPr>
                        <a:t>Gas turbine can work independent of Heat recovery system and might start working before HR blocks starts. Hence recommended to show as two different modules instead of one. As once synchronized, it is possible for GT to run independently from the HR block.</a:t>
                      </a: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228600" indent="-228600" algn="l" defTabSz="914400" rtl="0" eaLnBrk="1" fontAlgn="t" latinLnBrk="0" hangingPunct="1">
                        <a:spcBef>
                          <a:spcPts val="0"/>
                        </a:spcBef>
                        <a:spcAft>
                          <a:spcPts val="0"/>
                        </a:spcAft>
                        <a:buFont typeface="+mj-lt"/>
                        <a:buAutoNum type="alphaLcParenR" startAt="5"/>
                      </a:pPr>
                      <a:r>
                        <a:rPr lang="en-US" sz="1050" b="0" u="none" strike="noStrike" kern="1200" dirty="0">
                          <a:solidFill>
                            <a:schemeClr val="tx1"/>
                          </a:solidFill>
                          <a:effectLst/>
                        </a:rPr>
                        <a:t>Modification of synchronous power generating module definition: recommend to remove energy storage device unless it is a flywheel like device that would be used as power generating device (ex. Mechanical UPS system - rotary UPS) but these devices are least used against grid as it supports power backup for short duration and just a load on grid until the grid fails. </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28600" lvl="0" indent="-228600">
                        <a:buFont typeface="+mj-lt"/>
                        <a:buAutoNum type="alphaLcParenR" startAt="4"/>
                      </a:pPr>
                      <a:r>
                        <a:rPr lang="en-GB" sz="1050" kern="1200" dirty="0">
                          <a:solidFill>
                            <a:schemeClr val="dk1"/>
                          </a:solidFill>
                          <a:effectLst/>
                          <a:latin typeface="+mn-lt"/>
                          <a:ea typeface="+mn-ea"/>
                          <a:cs typeface="+mn-cs"/>
                        </a:rPr>
                        <a:t>Figure 4.1a shows a single power generating module comprising two separate power generating units. Whilst it is true that the gas turbine unit can be run independently, it is assumed that the steam turbine cannot.  If the steam turbine were capable of independent operation then there would indeed be two separate synchronous PGMs.  However as the steam turbine (a) cannot run independently and (b) normally runs in tandem with the gas turbine, the two units comprise a single SPGM.</a:t>
                      </a:r>
                    </a:p>
                    <a:p>
                      <a:pPr marL="228600" lvl="0" indent="-228600">
                        <a:buFont typeface="+mj-lt"/>
                        <a:buAutoNum type="alphaLcParenR" startAt="4"/>
                      </a:pPr>
                      <a:endParaRPr lang="en-GB" sz="1050" kern="1200" dirty="0">
                        <a:solidFill>
                          <a:schemeClr val="dk1"/>
                        </a:solidFill>
                        <a:effectLst/>
                        <a:latin typeface="+mn-lt"/>
                        <a:ea typeface="+mn-ea"/>
                        <a:cs typeface="+mn-cs"/>
                      </a:endParaRPr>
                    </a:p>
                    <a:p>
                      <a:pPr marL="228600" lvl="0" indent="-228600">
                        <a:buFont typeface="+mj-lt"/>
                        <a:buAutoNum type="alphaLcParenR" startAt="4"/>
                      </a:pPr>
                      <a:endParaRPr lang="en-GB" sz="1050" kern="1200" dirty="0">
                        <a:solidFill>
                          <a:schemeClr val="dk1"/>
                        </a:solidFill>
                        <a:effectLst/>
                        <a:latin typeface="+mn-lt"/>
                        <a:ea typeface="+mn-ea"/>
                        <a:cs typeface="+mn-cs"/>
                      </a:endParaRPr>
                    </a:p>
                    <a:p>
                      <a:pPr marL="228600" lvl="0" indent="-228600">
                        <a:buFont typeface="+mj-lt"/>
                        <a:buAutoNum type="alphaLcParenR" startAt="4"/>
                      </a:pPr>
                      <a:endParaRPr lang="en-GB" sz="1050" kern="1200" dirty="0">
                        <a:solidFill>
                          <a:schemeClr val="dk1"/>
                        </a:solidFill>
                        <a:effectLst/>
                        <a:latin typeface="+mn-lt"/>
                        <a:ea typeface="+mn-ea"/>
                        <a:cs typeface="+mn-cs"/>
                      </a:endParaRPr>
                    </a:p>
                    <a:p>
                      <a:pPr marL="228600" indent="-228600">
                        <a:buFont typeface="+mj-lt"/>
                        <a:buAutoNum type="alphaLcParenR" startAt="4"/>
                      </a:pPr>
                      <a:r>
                        <a:rPr lang="en-GB" sz="1050" kern="1200" dirty="0">
                          <a:solidFill>
                            <a:schemeClr val="dk1"/>
                          </a:solidFill>
                          <a:effectLst/>
                          <a:latin typeface="+mn-lt"/>
                          <a:ea typeface="+mn-ea"/>
                          <a:cs typeface="+mn-cs"/>
                        </a:rPr>
                        <a:t>As per (a) above the definition caters for technologies such as hydro pumped storage and compressed air storage.  Short term energy storage devices such as flywheels, DRUPs etc are specifically excluded from G99 – see section 7.1.2: </a:t>
                      </a:r>
                    </a:p>
                    <a:p>
                      <a:pPr marL="228600" indent="-228600">
                        <a:buFont typeface="+mj-lt"/>
                        <a:buAutoNum type="alphaLcParenR" startAt="4"/>
                      </a:pPr>
                      <a:endParaRPr lang="en-GB" sz="1050" kern="1200" dirty="0">
                        <a:solidFill>
                          <a:schemeClr val="dk1"/>
                        </a:solidFill>
                        <a:effectLst/>
                        <a:latin typeface="+mn-lt"/>
                        <a:ea typeface="+mn-ea"/>
                        <a:cs typeface="+mn-cs"/>
                      </a:endParaRPr>
                    </a:p>
                    <a:p>
                      <a:pPr marL="457200" lvl="1" indent="0">
                        <a:buFont typeface="+mj-lt"/>
                        <a:buNone/>
                      </a:pPr>
                      <a:r>
                        <a:rPr lang="en-GB" sz="1050" kern="1200" dirty="0">
                          <a:solidFill>
                            <a:schemeClr val="dk1"/>
                          </a:solidFill>
                          <a:effectLst/>
                          <a:latin typeface="+mn-lt"/>
                          <a:ea typeface="+mn-ea"/>
                          <a:cs typeface="+mn-cs"/>
                        </a:rPr>
                        <a:t>“</a:t>
                      </a:r>
                      <a:r>
                        <a:rPr lang="en-GB" sz="1050" i="1" kern="1200" dirty="0">
                          <a:solidFill>
                            <a:schemeClr val="dk1"/>
                          </a:solidFill>
                          <a:effectLst/>
                          <a:latin typeface="+mn-lt"/>
                          <a:ea typeface="+mn-ea"/>
                          <a:cs typeface="+mn-cs"/>
                        </a:rPr>
                        <a:t>Equipment other than </a:t>
                      </a:r>
                      <a:r>
                        <a:rPr lang="en-GB" sz="1050" b="1" i="1" kern="1200" dirty="0">
                          <a:solidFill>
                            <a:schemeClr val="dk1"/>
                          </a:solidFill>
                          <a:effectLst/>
                          <a:latin typeface="+mn-lt"/>
                          <a:ea typeface="+mn-ea"/>
                          <a:cs typeface="+mn-cs"/>
                        </a:rPr>
                        <a:t>Generating Units</a:t>
                      </a:r>
                      <a:r>
                        <a:rPr lang="en-GB" sz="1050" i="1" kern="1200" dirty="0">
                          <a:solidFill>
                            <a:schemeClr val="dk1"/>
                          </a:solidFill>
                          <a:effectLst/>
                          <a:latin typeface="+mn-lt"/>
                          <a:ea typeface="+mn-ea"/>
                          <a:cs typeface="+mn-cs"/>
                        </a:rPr>
                        <a:t> (eg traction loads, lift motors etc) may act as a short term source of energy, and inject electrical energy into the </a:t>
                      </a:r>
                      <a:r>
                        <a:rPr lang="en-GB" sz="1050" b="1" i="1" kern="1200" dirty="0">
                          <a:solidFill>
                            <a:schemeClr val="dk1"/>
                          </a:solidFill>
                          <a:effectLst/>
                          <a:latin typeface="+mn-lt"/>
                          <a:ea typeface="+mn-ea"/>
                          <a:cs typeface="+mn-cs"/>
                        </a:rPr>
                        <a:t>Customer’s Installation</a:t>
                      </a:r>
                      <a:r>
                        <a:rPr lang="en-GB" sz="1050" i="1" kern="1200" dirty="0">
                          <a:solidFill>
                            <a:schemeClr val="dk1"/>
                          </a:solidFill>
                          <a:effectLst/>
                          <a:latin typeface="+mn-lt"/>
                          <a:ea typeface="+mn-ea"/>
                          <a:cs typeface="+mn-cs"/>
                        </a:rPr>
                        <a:t> when they operate in a regenerative mode. In general EREC G99 will not apply as there will be no need to make any specific design accommodation for such equipment as it is unlikely that they will support any possible power island for a significant length of time. Where such equipment can act as a source of electrical energy for more than a few seconds (say typically 20 s), the </a:t>
                      </a:r>
                      <a:r>
                        <a:rPr lang="en-GB" sz="1050" b="1" i="1" kern="1200" dirty="0">
                          <a:solidFill>
                            <a:schemeClr val="dk1"/>
                          </a:solidFill>
                          <a:effectLst/>
                          <a:latin typeface="+mn-lt"/>
                          <a:ea typeface="+mn-ea"/>
                          <a:cs typeface="+mn-cs"/>
                        </a:rPr>
                        <a:t>DNO</a:t>
                      </a:r>
                      <a:r>
                        <a:rPr lang="en-GB" sz="1050" i="1" kern="1200" dirty="0">
                          <a:solidFill>
                            <a:schemeClr val="dk1"/>
                          </a:solidFill>
                          <a:effectLst/>
                          <a:latin typeface="+mn-lt"/>
                          <a:ea typeface="+mn-ea"/>
                          <a:cs typeface="+mn-cs"/>
                        </a:rPr>
                        <a:t> will advise the </a:t>
                      </a:r>
                      <a:r>
                        <a:rPr lang="en-GB" sz="1050" b="1" i="1" kern="1200" dirty="0">
                          <a:solidFill>
                            <a:schemeClr val="dk1"/>
                          </a:solidFill>
                          <a:effectLst/>
                          <a:latin typeface="+mn-lt"/>
                          <a:ea typeface="+mn-ea"/>
                          <a:cs typeface="+mn-cs"/>
                        </a:rPr>
                        <a:t>Customer</a:t>
                      </a:r>
                      <a:r>
                        <a:rPr lang="en-GB" sz="1050" i="1" kern="1200" dirty="0">
                          <a:solidFill>
                            <a:schemeClr val="dk1"/>
                          </a:solidFill>
                          <a:effectLst/>
                          <a:latin typeface="+mn-lt"/>
                          <a:ea typeface="+mn-ea"/>
                          <a:cs typeface="+mn-cs"/>
                        </a:rPr>
                        <a:t> if the </a:t>
                      </a:r>
                      <a:r>
                        <a:rPr lang="en-GB" sz="1050" b="1" i="1" kern="1200" dirty="0">
                          <a:solidFill>
                            <a:schemeClr val="dk1"/>
                          </a:solidFill>
                          <a:effectLst/>
                          <a:latin typeface="+mn-lt"/>
                          <a:ea typeface="+mn-ea"/>
                          <a:cs typeface="+mn-cs"/>
                        </a:rPr>
                        <a:t>Customer’s Installation</a:t>
                      </a:r>
                      <a:r>
                        <a:rPr lang="en-GB" sz="1050" i="1" kern="1200" dirty="0">
                          <a:solidFill>
                            <a:schemeClr val="dk1"/>
                          </a:solidFill>
                          <a:effectLst/>
                          <a:latin typeface="+mn-lt"/>
                          <a:ea typeface="+mn-ea"/>
                          <a:cs typeface="+mn-cs"/>
                        </a:rPr>
                        <a:t> requires any special consideration such as reverse power protection on a case by case basis</a:t>
                      </a:r>
                      <a:r>
                        <a:rPr lang="en-GB" sz="1050" kern="1200" dirty="0">
                          <a:solidFill>
                            <a:schemeClr val="dk1"/>
                          </a:solidFill>
                          <a:effectLst/>
                          <a:latin typeface="+mn-lt"/>
                          <a:ea typeface="+mn-ea"/>
                          <a:cs typeface="+mn-cs"/>
                        </a:rPr>
                        <a:t>.”</a:t>
                      </a:r>
                      <a:endParaRPr lang="en-US" sz="1050" b="0" u="none" strike="noStrike" kern="1200" dirty="0">
                        <a:solidFill>
                          <a:schemeClr val="tx1"/>
                        </a:solidFill>
                        <a:effectLst/>
                      </a:endParaRPr>
                    </a:p>
                  </a:txBody>
                  <a:tcPr>
                    <a:lnL w="1270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val="2367476336"/>
                  </a:ext>
                </a:extLst>
              </a:tr>
            </a:tbl>
          </a:graphicData>
        </a:graphic>
      </p:graphicFrame>
      <p:pic>
        <p:nvPicPr>
          <p:cNvPr id="6" name="Picture 5">
            <a:extLst>
              <a:ext uri="{FF2B5EF4-FFF2-40B4-BE49-F238E27FC236}">
                <a16:creationId xmlns:a16="http://schemas.microsoft.com/office/drawing/2014/main" id="{D3AE3AD6-CB3C-48CD-BE87-490649C744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3083" y="2817468"/>
            <a:ext cx="2771775" cy="1776095"/>
          </a:xfrm>
          <a:prstGeom prst="rect">
            <a:avLst/>
          </a:prstGeom>
        </p:spPr>
      </p:pic>
    </p:spTree>
    <p:extLst>
      <p:ext uri="{BB962C8B-B14F-4D97-AF65-F5344CB8AC3E}">
        <p14:creationId xmlns:p14="http://schemas.microsoft.com/office/powerpoint/2010/main" val="14757967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Outstanding Issues – 7</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37</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nvGraphicFramePr>
        <p:xfrm>
          <a:off x="720000" y="1452678"/>
          <a:ext cx="11082336" cy="4140962"/>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4435565">
                  <a:extLst>
                    <a:ext uri="{9D8B030D-6E8A-4147-A177-3AD203B41FA5}">
                      <a16:colId xmlns:a16="http://schemas.microsoft.com/office/drawing/2014/main" val="3713780737"/>
                    </a:ext>
                  </a:extLst>
                </a:gridCol>
                <a:gridCol w="5881596">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Assumed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122</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lgn="l" rtl="0" eaLnBrk="1" fontAlgn="t" latinLnBrk="0" hangingPunct="1">
                        <a:spcBef>
                          <a:spcPts val="0"/>
                        </a:spcBef>
                        <a:spcAft>
                          <a:spcPts val="0"/>
                        </a:spcAft>
                      </a:pPr>
                      <a:r>
                        <a:rPr lang="en-US" sz="1200" b="0" i="0" u="none" strike="noStrike" dirty="0">
                          <a:effectLst/>
                          <a:latin typeface="Arial" panose="020B0604020202020204" pitchFamily="34" charset="0"/>
                        </a:rPr>
                        <a:t>I represent a UK water industry working group responsible for the development and maintenance of electrical specifications.  During recent work to update a specification for low voltage diesel generator sets, I was asked by the group to lobby the ENA technical committee responsible for G99 to consider relaxing the following clause in EREC G99:</a:t>
                      </a:r>
                    </a:p>
                    <a:p>
                      <a:pPr marL="0" indent="0" algn="l" rtl="0" eaLnBrk="1" fontAlgn="t" latinLnBrk="0" hangingPunct="1">
                        <a:spcBef>
                          <a:spcPts val="0"/>
                        </a:spcBef>
                        <a:spcAft>
                          <a:spcPts val="0"/>
                        </a:spcAft>
                      </a:pPr>
                      <a:r>
                        <a:rPr lang="en-US" sz="1200" b="0" i="0" u="none" strike="noStrike" dirty="0">
                          <a:effectLst/>
                          <a:latin typeface="Arial" panose="020B0604020202020204" pitchFamily="34" charset="0"/>
                        </a:rPr>
                        <a:t>7.3.3.1 parallel operation</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627063" indent="-627063" algn="l" rtl="0" eaLnBrk="1" fontAlgn="t" latinLnBrk="0" hangingPunct="1">
                        <a:spcBef>
                          <a:spcPts val="0"/>
                        </a:spcBef>
                        <a:spcAft>
                          <a:spcPts val="0"/>
                        </a:spcAft>
                      </a:pPr>
                      <a:r>
                        <a:rPr lang="en-US" sz="1200" b="0" i="0" u="none" strike="noStrike" dirty="0">
                          <a:effectLst/>
                          <a:latin typeface="Arial" panose="020B0604020202020204" pitchFamily="34" charset="0"/>
                        </a:rPr>
                        <a:t>7.3.3.1	The Power Generating Module may be permitted to operate in parallel with the Distribution Network for no more than 5 minutes in any month, and no more frequently than once per week. If the duration of parallel connection exceeds this period, or this frequency, then the Power Generating Module shall be considered as if it is, or can be, operated in long-term parallel operation mode</a:t>
                      </a:r>
                      <a:r>
                        <a:rPr lang="en-US" sz="1200" b="0" i="0" u="none" strike="noStrike" dirty="0">
                          <a:solidFill>
                            <a:schemeClr val="tx1"/>
                          </a:solidFill>
                          <a:effectLst/>
                          <a:latin typeface="Arial" panose="020B0604020202020204" pitchFamily="34" charset="0"/>
                        </a:rPr>
                        <a:t>. </a:t>
                      </a:r>
                      <a:r>
                        <a:rPr lang="en-US" sz="1200" b="0" i="0" u="none" strike="noStrike" dirty="0">
                          <a:solidFill>
                            <a:schemeClr val="tx1"/>
                          </a:solidFill>
                          <a:effectLst/>
                          <a:highlight>
                            <a:srgbClr val="FFFF00"/>
                          </a:highlight>
                          <a:latin typeface="Arial" panose="020B0604020202020204" pitchFamily="34" charset="0"/>
                        </a:rPr>
                        <a:t>An alternative frequency and duration may be agreed between the DNO and the Generator taking account of particular site circumstances and Power Generating Module design</a:t>
                      </a:r>
                      <a:r>
                        <a:rPr lang="en-US" sz="1200" b="0" i="0" u="none" strike="noStrike" dirty="0">
                          <a:solidFill>
                            <a:schemeClr val="tx1"/>
                          </a:solidFill>
                          <a:effectLst/>
                          <a:latin typeface="Arial" panose="020B0604020202020204" pitchFamily="34" charset="0"/>
                        </a:rPr>
                        <a:t>. </a:t>
                      </a:r>
                      <a:r>
                        <a:rPr lang="en-US" sz="1200" b="0" i="0" u="none" strike="noStrike" dirty="0">
                          <a:effectLst/>
                          <a:latin typeface="Arial" panose="020B0604020202020204" pitchFamily="34" charset="0"/>
                        </a:rPr>
                        <a:t>An electrical time interlock should be installed to ensure that the period of parallel operation does not exceed the agreed period. The timer should be a separate device from the changeover control system such that failure of the auto changeover system will not prevent the parallel being broken.</a:t>
                      </a:r>
                    </a:p>
                    <a:p>
                      <a:pPr marL="627063" indent="-627063"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Notice that the highlighted text already allows for an agreement between the DNO and Generator to agree an appropriate testing regime, subject to there being a valid reason to do so.  An alternative would be to fit full LoM protection and address any relevant points from 7.3.3.4, in which case the PGM would be treated as LTP.</a:t>
                      </a:r>
                    </a:p>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To be reviewed as part of the next update to G99.</a:t>
                      </a:r>
                    </a:p>
                    <a:p>
                      <a:pPr marL="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27867001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a:t>© ENA 2020</a:t>
            </a:r>
          </a:p>
        </p:txBody>
      </p:sp>
    </p:spTree>
    <p:extLst>
      <p:ext uri="{BB962C8B-B14F-4D97-AF65-F5344CB8AC3E}">
        <p14:creationId xmlns:p14="http://schemas.microsoft.com/office/powerpoint/2010/main" val="2316590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8F077-C0C8-4528-A0B2-CB6FB1BABCC4}"/>
              </a:ext>
            </a:extLst>
          </p:cNvPr>
          <p:cNvSpPr>
            <a:spLocks noGrp="1"/>
          </p:cNvSpPr>
          <p:nvPr>
            <p:ph type="ctrTitle"/>
          </p:nvPr>
        </p:nvSpPr>
        <p:spPr/>
        <p:txBody>
          <a:bodyPr/>
          <a:lstStyle/>
          <a:p>
            <a:r>
              <a:rPr lang="en-GB" dirty="0"/>
              <a:t>Battery Energy Storage Systems</a:t>
            </a:r>
          </a:p>
        </p:txBody>
      </p:sp>
      <p:sp>
        <p:nvSpPr>
          <p:cNvPr id="3" name="Slide Number Placeholder 2">
            <a:extLst>
              <a:ext uri="{FF2B5EF4-FFF2-40B4-BE49-F238E27FC236}">
                <a16:creationId xmlns:a16="http://schemas.microsoft.com/office/drawing/2014/main" id="{EF130121-3E67-4D5A-A1BA-1D0327A62FDD}"/>
              </a:ext>
            </a:extLst>
          </p:cNvPr>
          <p:cNvSpPr>
            <a:spLocks noGrp="1"/>
          </p:cNvSpPr>
          <p:nvPr>
            <p:ph type="sldNum" sz="quarter" idx="12"/>
          </p:nvPr>
        </p:nvSpPr>
        <p:spPr/>
        <p:txBody>
          <a:bodyPr/>
          <a:lstStyle/>
          <a:p>
            <a:fld id="{98FF217E-B86F-EA42-9607-BE163228A213}" type="slidenum">
              <a:rPr lang="en-GB" smtClean="0"/>
              <a:t>4</a:t>
            </a:fld>
            <a:endParaRPr lang="en-GB"/>
          </a:p>
        </p:txBody>
      </p:sp>
    </p:spTree>
    <p:extLst>
      <p:ext uri="{BB962C8B-B14F-4D97-AF65-F5344CB8AC3E}">
        <p14:creationId xmlns:p14="http://schemas.microsoft.com/office/powerpoint/2010/main" val="279596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F23B5-4551-4228-BA59-16DCE8BC68F9}"/>
              </a:ext>
            </a:extLst>
          </p:cNvPr>
          <p:cNvSpPr>
            <a:spLocks noGrp="1"/>
          </p:cNvSpPr>
          <p:nvPr>
            <p:ph type="title"/>
          </p:nvPr>
        </p:nvSpPr>
        <p:spPr/>
        <p:txBody>
          <a:bodyPr/>
          <a:lstStyle/>
          <a:p>
            <a:r>
              <a:rPr lang="en-GB" dirty="0"/>
              <a:t>BESS stakeholder meeting</a:t>
            </a:r>
          </a:p>
        </p:txBody>
      </p:sp>
      <p:sp>
        <p:nvSpPr>
          <p:cNvPr id="3" name="Content Placeholder 2">
            <a:extLst>
              <a:ext uri="{FF2B5EF4-FFF2-40B4-BE49-F238E27FC236}">
                <a16:creationId xmlns:a16="http://schemas.microsoft.com/office/drawing/2014/main" id="{C335C940-EE5D-4B4C-B923-C1E3CF5EF086}"/>
              </a:ext>
            </a:extLst>
          </p:cNvPr>
          <p:cNvSpPr>
            <a:spLocks noGrp="1"/>
          </p:cNvSpPr>
          <p:nvPr>
            <p:ph idx="1"/>
          </p:nvPr>
        </p:nvSpPr>
        <p:spPr>
          <a:xfrm>
            <a:off x="720000" y="1573289"/>
            <a:ext cx="11083554" cy="3960000"/>
          </a:xfrm>
        </p:spPr>
        <p:txBody>
          <a:bodyPr/>
          <a:lstStyle/>
          <a:p>
            <a:r>
              <a:rPr lang="en-GB" dirty="0"/>
              <a:t>Most recent meeting was held 28 March 2023</a:t>
            </a:r>
          </a:p>
          <a:p>
            <a:r>
              <a:rPr lang="en-GB" dirty="0"/>
              <a:t>High level process diagrams of the BESS application process were shown for each DNO – it was agreed that these would be more useful if they captured the distinction between BESSs with and without frequency response  contracts – DNOs agreed to do this.</a:t>
            </a:r>
          </a:p>
          <a:p>
            <a:r>
              <a:rPr lang="en-GB" dirty="0"/>
              <a:t>In discussing the effect of frequency contracts on voltage step change, stakeholders made the point that frequency events themselves were not monotonic ramps or steps in reality (and were slow to the extent they were limited by the system inertia) and therefore didn’t match the assumptions in P28 for step changes.  DNOs agreed to consider this and noted that some of these points would naturally fall into the interpretation of P28.</a:t>
            </a:r>
          </a:p>
          <a:p>
            <a:r>
              <a:rPr lang="en-GB" dirty="0"/>
              <a:t>It was also noted that the DCRP has agreed to review P28, with a view to providing the sort of interpretation suggested above.</a:t>
            </a:r>
          </a:p>
        </p:txBody>
      </p:sp>
      <p:sp>
        <p:nvSpPr>
          <p:cNvPr id="4" name="Slide Number Placeholder 3">
            <a:extLst>
              <a:ext uri="{FF2B5EF4-FFF2-40B4-BE49-F238E27FC236}">
                <a16:creationId xmlns:a16="http://schemas.microsoft.com/office/drawing/2014/main" id="{CA43B56D-291E-42F1-BBC1-98BF0F86FAA1}"/>
              </a:ext>
            </a:extLst>
          </p:cNvPr>
          <p:cNvSpPr>
            <a:spLocks noGrp="1"/>
          </p:cNvSpPr>
          <p:nvPr>
            <p:ph type="sldNum" sz="quarter" idx="12"/>
          </p:nvPr>
        </p:nvSpPr>
        <p:spPr/>
        <p:txBody>
          <a:bodyPr/>
          <a:lstStyle/>
          <a:p>
            <a:fld id="{98FF217E-B86F-EA42-9607-BE163228A213}" type="slidenum">
              <a:rPr lang="en-GB" smtClean="0"/>
              <a:pPr/>
              <a:t>5</a:t>
            </a:fld>
            <a:endParaRPr lang="en-GB"/>
          </a:p>
        </p:txBody>
      </p:sp>
    </p:spTree>
    <p:extLst>
      <p:ext uri="{BB962C8B-B14F-4D97-AF65-F5344CB8AC3E}">
        <p14:creationId xmlns:p14="http://schemas.microsoft.com/office/powerpoint/2010/main" val="3525058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A6360-8509-4620-AF0E-26F3FC661216}"/>
              </a:ext>
            </a:extLst>
          </p:cNvPr>
          <p:cNvSpPr>
            <a:spLocks noGrp="1"/>
          </p:cNvSpPr>
          <p:nvPr>
            <p:ph type="ctrTitle"/>
          </p:nvPr>
        </p:nvSpPr>
        <p:spPr/>
        <p:txBody>
          <a:bodyPr/>
          <a:lstStyle/>
          <a:p>
            <a:r>
              <a:rPr lang="en-GB" dirty="0"/>
              <a:t>New Issues</a:t>
            </a:r>
          </a:p>
        </p:txBody>
      </p:sp>
      <p:sp>
        <p:nvSpPr>
          <p:cNvPr id="3" name="Slide Number Placeholder 2">
            <a:extLst>
              <a:ext uri="{FF2B5EF4-FFF2-40B4-BE49-F238E27FC236}">
                <a16:creationId xmlns:a16="http://schemas.microsoft.com/office/drawing/2014/main" id="{6DCD949B-88A2-4D7E-BF70-8AD6775B56D3}"/>
              </a:ext>
            </a:extLst>
          </p:cNvPr>
          <p:cNvSpPr>
            <a:spLocks noGrp="1"/>
          </p:cNvSpPr>
          <p:nvPr>
            <p:ph type="sldNum" sz="quarter" idx="12"/>
          </p:nvPr>
        </p:nvSpPr>
        <p:spPr/>
        <p:txBody>
          <a:bodyPr/>
          <a:lstStyle/>
          <a:p>
            <a:fld id="{98FF217E-B86F-EA42-9607-BE163228A213}" type="slidenum">
              <a:rPr lang="en-GB" smtClean="0"/>
              <a:t>6</a:t>
            </a:fld>
            <a:endParaRPr lang="en-GB"/>
          </a:p>
        </p:txBody>
      </p:sp>
    </p:spTree>
    <p:extLst>
      <p:ext uri="{BB962C8B-B14F-4D97-AF65-F5344CB8AC3E}">
        <p14:creationId xmlns:p14="http://schemas.microsoft.com/office/powerpoint/2010/main" val="262284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A5E503-2C3D-A503-A4EB-0ADFE7825EDF}"/>
              </a:ext>
            </a:extLst>
          </p:cNvPr>
          <p:cNvSpPr>
            <a:spLocks noGrp="1"/>
          </p:cNvSpPr>
          <p:nvPr>
            <p:ph type="title"/>
          </p:nvPr>
        </p:nvSpPr>
        <p:spPr/>
        <p:txBody>
          <a:bodyPr/>
          <a:lstStyle/>
          <a:p>
            <a:r>
              <a:rPr lang="en-GB" dirty="0"/>
              <a:t>New Issue</a:t>
            </a:r>
          </a:p>
        </p:txBody>
      </p:sp>
      <p:sp>
        <p:nvSpPr>
          <p:cNvPr id="5" name="Content Placeholder 4">
            <a:extLst>
              <a:ext uri="{FF2B5EF4-FFF2-40B4-BE49-F238E27FC236}">
                <a16:creationId xmlns:a16="http://schemas.microsoft.com/office/drawing/2014/main" id="{EA937EEF-C6C7-666E-041A-3DF36C00E30A}"/>
              </a:ext>
            </a:extLst>
          </p:cNvPr>
          <p:cNvSpPr>
            <a:spLocks noGrp="1"/>
          </p:cNvSpPr>
          <p:nvPr>
            <p:ph idx="1"/>
          </p:nvPr>
        </p:nvSpPr>
        <p:spPr/>
        <p:txBody>
          <a:bodyPr/>
          <a:lstStyle/>
          <a:p>
            <a:r>
              <a:rPr lang="en-GB" dirty="0"/>
              <a:t>Not really a new issue – but a reminder to include issue 111 in the list of updates for a future issue of G99:</a:t>
            </a:r>
          </a:p>
          <a:p>
            <a:endParaRPr lang="en-GB" dirty="0"/>
          </a:p>
          <a:p>
            <a:endParaRPr lang="en-GB" dirty="0"/>
          </a:p>
          <a:p>
            <a:endParaRPr lang="en-GB" dirty="0"/>
          </a:p>
          <a:p>
            <a:endParaRPr lang="en-GB" dirty="0"/>
          </a:p>
          <a:p>
            <a:endParaRPr lang="en-GB" dirty="0"/>
          </a:p>
        </p:txBody>
      </p:sp>
      <p:sp>
        <p:nvSpPr>
          <p:cNvPr id="3" name="Slide Number Placeholder 2">
            <a:extLst>
              <a:ext uri="{FF2B5EF4-FFF2-40B4-BE49-F238E27FC236}">
                <a16:creationId xmlns:a16="http://schemas.microsoft.com/office/drawing/2014/main" id="{905DB82E-B480-1342-8875-3A3F68F7C6BF}"/>
              </a:ext>
            </a:extLst>
          </p:cNvPr>
          <p:cNvSpPr>
            <a:spLocks noGrp="1"/>
          </p:cNvSpPr>
          <p:nvPr>
            <p:ph type="sldNum" sz="quarter" idx="12"/>
          </p:nvPr>
        </p:nvSpPr>
        <p:spPr/>
        <p:txBody>
          <a:bodyPr/>
          <a:lstStyle/>
          <a:p>
            <a:fld id="{98FF217E-B86F-EA42-9607-BE163228A213}" type="slidenum">
              <a:rPr lang="en-GB" smtClean="0"/>
              <a:t>7</a:t>
            </a:fld>
            <a:endParaRPr lang="en-GB"/>
          </a:p>
        </p:txBody>
      </p:sp>
      <p:graphicFrame>
        <p:nvGraphicFramePr>
          <p:cNvPr id="7" name="Table 7">
            <a:extLst>
              <a:ext uri="{FF2B5EF4-FFF2-40B4-BE49-F238E27FC236}">
                <a16:creationId xmlns:a16="http://schemas.microsoft.com/office/drawing/2014/main" id="{8FDF1080-DD33-BE22-85AD-5388B7F5AC86}"/>
              </a:ext>
            </a:extLst>
          </p:cNvPr>
          <p:cNvGraphicFramePr>
            <a:graphicFrameLocks noGrp="1"/>
          </p:cNvGraphicFramePr>
          <p:nvPr>
            <p:extLst>
              <p:ext uri="{D42A27DB-BD31-4B8C-83A1-F6EECF244321}">
                <p14:modId xmlns:p14="http://schemas.microsoft.com/office/powerpoint/2010/main" val="716012038"/>
              </p:ext>
            </p:extLst>
          </p:nvPr>
        </p:nvGraphicFramePr>
        <p:xfrm>
          <a:off x="1229895" y="3058160"/>
          <a:ext cx="8128000" cy="2266633"/>
        </p:xfrm>
        <a:graphic>
          <a:graphicData uri="http://schemas.openxmlformats.org/drawingml/2006/table">
            <a:tbl>
              <a:tblPr>
                <a:tableStyleId>{5940675A-B579-460E-94D1-54222C63F5DA}</a:tableStyleId>
              </a:tblPr>
              <a:tblGrid>
                <a:gridCol w="4064000">
                  <a:extLst>
                    <a:ext uri="{9D8B030D-6E8A-4147-A177-3AD203B41FA5}">
                      <a16:colId xmlns:a16="http://schemas.microsoft.com/office/drawing/2014/main" val="3501547479"/>
                    </a:ext>
                  </a:extLst>
                </a:gridCol>
                <a:gridCol w="4064000">
                  <a:extLst>
                    <a:ext uri="{9D8B030D-6E8A-4147-A177-3AD203B41FA5}">
                      <a16:colId xmlns:a16="http://schemas.microsoft.com/office/drawing/2014/main" val="2544185696"/>
                    </a:ext>
                  </a:extLst>
                </a:gridCol>
              </a:tblGrid>
              <a:tr h="370840">
                <a:tc>
                  <a:txBody>
                    <a:bodyPr/>
                    <a:lstStyle/>
                    <a:p>
                      <a:pPr marL="21590">
                        <a:lnSpc>
                          <a:spcPct val="107000"/>
                        </a:lnSpc>
                        <a:spcBef>
                          <a:spcPts val="500"/>
                        </a:spcBef>
                        <a:spcAft>
                          <a:spcPts val="500"/>
                        </a:spcAft>
                      </a:pPr>
                      <a:r>
                        <a:rPr lang="en-GB" sz="1100" dirty="0">
                          <a:solidFill>
                            <a:srgbClr val="00598E"/>
                          </a:solidFill>
                          <a:effectLst/>
                        </a:rPr>
                        <a:t>Do new connexion arrangements to an existing generation site trigger retrospective compliance of the existing generation on the site with G99?</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4925">
                        <a:lnSpc>
                          <a:spcPct val="107000"/>
                        </a:lnSpc>
                        <a:spcBef>
                          <a:spcPts val="500"/>
                        </a:spcBef>
                        <a:spcAft>
                          <a:spcPts val="500"/>
                        </a:spcAft>
                      </a:pPr>
                      <a:r>
                        <a:rPr lang="en-GB" sz="1100" dirty="0">
                          <a:solidFill>
                            <a:srgbClr val="00598E"/>
                          </a:solidFill>
                          <a:effectLst/>
                        </a:rPr>
                        <a:t>For the example described, where the site is in the same ownership, and the power generating module is unchanged, there is no reason to consider retrospective applicability of G99.  This case does not trigger any of the three key criteria for retrospective compliance; namely it does not meet the legal need of the RfG (ie it is not a Type C or D installation), it does not meet the long standing GB driver of significant investment in the power generating module and the electrical characteristics of the power generating module are unchanged.</a:t>
                      </a:r>
                      <a:endParaRPr lang="en-GB" sz="1000" dirty="0">
                        <a:solidFill>
                          <a:srgbClr val="00598E"/>
                        </a:solidFill>
                        <a:effectLst/>
                      </a:endParaRPr>
                    </a:p>
                    <a:p>
                      <a:pPr marL="34925">
                        <a:lnSpc>
                          <a:spcPct val="107000"/>
                        </a:lnSpc>
                        <a:spcBef>
                          <a:spcPts val="500"/>
                        </a:spcBef>
                        <a:spcAft>
                          <a:spcPts val="500"/>
                        </a:spcAft>
                      </a:pPr>
                      <a:r>
                        <a:rPr lang="en-GB" sz="1100" dirty="0">
                          <a:solidFill>
                            <a:srgbClr val="00598E"/>
                          </a:solidFill>
                          <a:effectLst/>
                        </a:rPr>
                        <a:t>It might be worth adding this example to Appendix A.6 in the future.</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2066151"/>
                  </a:ext>
                </a:extLst>
              </a:tr>
            </a:tbl>
          </a:graphicData>
        </a:graphic>
      </p:graphicFrame>
    </p:spTree>
    <p:extLst>
      <p:ext uri="{BB962C8B-B14F-4D97-AF65-F5344CB8AC3E}">
        <p14:creationId xmlns:p14="http://schemas.microsoft.com/office/powerpoint/2010/main" val="1828412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8F077-C0C8-4528-A0B2-CB6FB1BABCC4}"/>
              </a:ext>
            </a:extLst>
          </p:cNvPr>
          <p:cNvSpPr>
            <a:spLocks noGrp="1"/>
          </p:cNvSpPr>
          <p:nvPr>
            <p:ph type="ctrTitle"/>
          </p:nvPr>
        </p:nvSpPr>
        <p:spPr/>
        <p:txBody>
          <a:bodyPr/>
          <a:lstStyle/>
          <a:p>
            <a:r>
              <a:rPr lang="en-GB" dirty="0"/>
              <a:t>Previous Issues</a:t>
            </a:r>
          </a:p>
        </p:txBody>
      </p:sp>
      <p:sp>
        <p:nvSpPr>
          <p:cNvPr id="3" name="Slide Number Placeholder 2">
            <a:extLst>
              <a:ext uri="{FF2B5EF4-FFF2-40B4-BE49-F238E27FC236}">
                <a16:creationId xmlns:a16="http://schemas.microsoft.com/office/drawing/2014/main" id="{EF130121-3E67-4D5A-A1BA-1D0327A62FDD}"/>
              </a:ext>
            </a:extLst>
          </p:cNvPr>
          <p:cNvSpPr>
            <a:spLocks noGrp="1"/>
          </p:cNvSpPr>
          <p:nvPr>
            <p:ph type="sldNum" sz="quarter" idx="12"/>
          </p:nvPr>
        </p:nvSpPr>
        <p:spPr/>
        <p:txBody>
          <a:bodyPr/>
          <a:lstStyle/>
          <a:p>
            <a:fld id="{98FF217E-B86F-EA42-9607-BE163228A213}" type="slidenum">
              <a:rPr lang="en-GB" smtClean="0"/>
              <a:t>8</a:t>
            </a:fld>
            <a:endParaRPr lang="en-GB"/>
          </a:p>
        </p:txBody>
      </p:sp>
    </p:spTree>
    <p:extLst>
      <p:ext uri="{BB962C8B-B14F-4D97-AF65-F5344CB8AC3E}">
        <p14:creationId xmlns:p14="http://schemas.microsoft.com/office/powerpoint/2010/main" val="3795648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296D-F9C5-DC52-F02F-EB44AE4700E1}"/>
              </a:ext>
            </a:extLst>
          </p:cNvPr>
          <p:cNvSpPr>
            <a:spLocks noGrp="1"/>
          </p:cNvSpPr>
          <p:nvPr>
            <p:ph type="title"/>
          </p:nvPr>
        </p:nvSpPr>
        <p:spPr/>
        <p:txBody>
          <a:bodyPr/>
          <a:lstStyle/>
          <a:p>
            <a:r>
              <a:rPr lang="en-GB" dirty="0"/>
              <a:t>Outstanding Issues:</a:t>
            </a:r>
          </a:p>
        </p:txBody>
      </p:sp>
      <p:sp>
        <p:nvSpPr>
          <p:cNvPr id="3" name="Content Placeholder 2">
            <a:extLst>
              <a:ext uri="{FF2B5EF4-FFF2-40B4-BE49-F238E27FC236}">
                <a16:creationId xmlns:a16="http://schemas.microsoft.com/office/drawing/2014/main" id="{2EED2744-492D-D091-445D-92D0ECAEF251}"/>
              </a:ext>
            </a:extLst>
          </p:cNvPr>
          <p:cNvSpPr>
            <a:spLocks noGrp="1"/>
          </p:cNvSpPr>
          <p:nvPr>
            <p:ph idx="1"/>
          </p:nvPr>
        </p:nvSpPr>
        <p:spPr/>
        <p:txBody>
          <a:bodyPr/>
          <a:lstStyle/>
          <a:p>
            <a:r>
              <a:rPr lang="en-GB"/>
              <a:t>Delays </a:t>
            </a:r>
            <a:r>
              <a:rPr lang="en-GB" dirty="0"/>
              <a:t>associated with DNOs being able to submit Mod Apps to NGESO because of inadequate SAF data – 126</a:t>
            </a:r>
          </a:p>
          <a:p>
            <a:r>
              <a:rPr lang="en-GB" dirty="0"/>
              <a:t>Initial P28 assessments for generation tripping and/or load rejection etc. – 127</a:t>
            </a:r>
          </a:p>
          <a:p>
            <a:endParaRPr lang="en-GB" dirty="0"/>
          </a:p>
          <a:p>
            <a:endParaRPr lang="en-GB" dirty="0"/>
          </a:p>
          <a:p>
            <a:r>
              <a:rPr lang="en-GB" dirty="0"/>
              <a:t>Older issues – included in the annex.</a:t>
            </a:r>
          </a:p>
          <a:p>
            <a:pPr lvl="1"/>
            <a:r>
              <a:rPr lang="en-GB" dirty="0"/>
              <a:t>Registered Capacity – 112</a:t>
            </a:r>
          </a:p>
          <a:p>
            <a:pPr lvl="1"/>
            <a:r>
              <a:rPr lang="en-GB" dirty="0"/>
              <a:t>BESS connexions – issues 113, 114</a:t>
            </a:r>
          </a:p>
          <a:p>
            <a:pPr lvl="1"/>
            <a:r>
              <a:rPr lang="en-GB" dirty="0"/>
              <a:t>Cybersecurity – 117 – to follow up with AMPS</a:t>
            </a:r>
          </a:p>
          <a:p>
            <a:pPr lvl="1"/>
            <a:r>
              <a:rPr lang="en-GB" dirty="0"/>
              <a:t>Classification of PGMs – 121 – to follow up with AMPS</a:t>
            </a:r>
          </a:p>
          <a:p>
            <a:pPr lvl="1"/>
            <a:r>
              <a:rPr lang="en-GB" dirty="0"/>
              <a:t>5 minutes per month for STP – 122</a:t>
            </a:r>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DD35D112-F858-6188-ED8C-875EF00698EF}"/>
              </a:ext>
            </a:extLst>
          </p:cNvPr>
          <p:cNvSpPr>
            <a:spLocks noGrp="1"/>
          </p:cNvSpPr>
          <p:nvPr>
            <p:ph type="sldNum" sz="quarter" idx="12"/>
          </p:nvPr>
        </p:nvSpPr>
        <p:spPr/>
        <p:txBody>
          <a:bodyPr/>
          <a:lstStyle/>
          <a:p>
            <a:fld id="{98FF217E-B86F-EA42-9607-BE163228A213}" type="slidenum">
              <a:rPr lang="en-GB" smtClean="0"/>
              <a:pPr/>
              <a:t>9</a:t>
            </a:fld>
            <a:endParaRPr lang="en-GB"/>
          </a:p>
        </p:txBody>
      </p:sp>
    </p:spTree>
    <p:extLst>
      <p:ext uri="{BB962C8B-B14F-4D97-AF65-F5344CB8AC3E}">
        <p14:creationId xmlns:p14="http://schemas.microsoft.com/office/powerpoint/2010/main" val="114213474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8302575D-EF3B-47DF-869B-ED1BE988BB06}" vid="{6D040666-18DC-4F86-852C-4A276574A4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02eda4e-14e3-4302-a901-9cd880e34d68">
      <Terms xmlns="http://schemas.microsoft.com/office/infopath/2007/PartnerControls"/>
    </lcf76f155ced4ddcb4097134ff3c332f>
    <TaxCatchAll xmlns="9147dea5-b50e-486a-ba3c-f09ff561661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16" ma:contentTypeDescription="Create a new document." ma:contentTypeScope="" ma:versionID="fdbf36b1cd595c1c9f65f18b9fbc7c1c">
  <xsd:schema xmlns:xsd="http://www.w3.org/2001/XMLSchema" xmlns:xs="http://www.w3.org/2001/XMLSchema" xmlns:p="http://schemas.microsoft.com/office/2006/metadata/properties" xmlns:ns2="102eda4e-14e3-4302-a901-9cd880e34d68" xmlns:ns3="9147dea5-b50e-486a-ba3c-f09ff5616610" targetNamespace="http://schemas.microsoft.com/office/2006/metadata/properties" ma:root="true" ma:fieldsID="fca49e19563a9aef82732ea94b9e0354" ns2:_="" ns3:_="">
    <xsd:import namespace="102eda4e-14e3-4302-a901-9cd880e34d68"/>
    <xsd:import namespace="9147dea5-b50e-486a-ba3c-f09ff56166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2eda4e-14e3-4302-a901-9cd880e34d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f8e4423-7147-4a67-ae6c-6a1847e08263"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47dea5-b50e-486a-ba3c-f09ff561661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cb30b62-da42-4db2-bbd6-f7c5c21a861c}" ma:internalName="TaxCatchAll" ma:showField="CatchAllData" ma:web="9147dea5-b50e-486a-ba3c-f09ff56166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1D2EFC-FBD4-40BC-B092-96164D082C9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AD3A548-A1E0-44F6-86C2-A5326A328A06}">
  <ds:schemaRefs>
    <ds:schemaRef ds:uri="http://schemas.microsoft.com/sharepoint/v3/contenttype/forms"/>
  </ds:schemaRefs>
</ds:datastoreItem>
</file>

<file path=customXml/itemProps3.xml><?xml version="1.0" encoding="utf-8"?>
<ds:datastoreItem xmlns:ds="http://schemas.openxmlformats.org/officeDocument/2006/customXml" ds:itemID="{9CEB107B-42DC-46F8-BB4C-35A7F12190B9}"/>
</file>

<file path=docProps/app.xml><?xml version="1.0" encoding="utf-8"?>
<Properties xmlns="http://schemas.openxmlformats.org/officeDocument/2006/extended-properties" xmlns:vt="http://schemas.openxmlformats.org/officeDocument/2006/docPropsVTypes">
  <Template>ENA new</Template>
  <TotalTime>5947</TotalTime>
  <Words>5741</Words>
  <Application>Microsoft Office PowerPoint</Application>
  <PresentationFormat>Widescreen</PresentationFormat>
  <Paragraphs>357</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Segoe UI</vt:lpstr>
      <vt:lpstr>Symbol</vt:lpstr>
      <vt:lpstr>System Font Regular</vt:lpstr>
      <vt:lpstr>Office Theme</vt:lpstr>
      <vt:lpstr>PowerPoint Presentation</vt:lpstr>
      <vt:lpstr>Welcome, Housekeeping and Introductions</vt:lpstr>
      <vt:lpstr>Agenda</vt:lpstr>
      <vt:lpstr>Battery Energy Storage Systems</vt:lpstr>
      <vt:lpstr>BESS stakeholder meeting</vt:lpstr>
      <vt:lpstr>New Issues</vt:lpstr>
      <vt:lpstr>New Issue</vt:lpstr>
      <vt:lpstr>Previous Issues</vt:lpstr>
      <vt:lpstr>Outstanding Issues:</vt:lpstr>
      <vt:lpstr>Recent outstanding Issues – 1</vt:lpstr>
      <vt:lpstr>Recent outstanding Issues – 2</vt:lpstr>
      <vt:lpstr>DG Guides</vt:lpstr>
      <vt:lpstr>DG Guides 2023 Annual Updates</vt:lpstr>
      <vt:lpstr>Changes to the presentation and layout of the guides</vt:lpstr>
      <vt:lpstr>Update on G100</vt:lpstr>
      <vt:lpstr>G100</vt:lpstr>
      <vt:lpstr>Prototypes</vt:lpstr>
      <vt:lpstr>Prototypes: compliance</vt:lpstr>
      <vt:lpstr>GC0117</vt:lpstr>
      <vt:lpstr>GC0117 – alignment of Large, Medium and Small across GB</vt:lpstr>
      <vt:lpstr>Distributed ReStart: GC0156 Electricity System Restoration Standard</vt:lpstr>
      <vt:lpstr>Electricity System Restoration Standard – GC0156</vt:lpstr>
      <vt:lpstr>EU Developments</vt:lpstr>
      <vt:lpstr>EU Update</vt:lpstr>
      <vt:lpstr>Expert Group Reports:</vt:lpstr>
      <vt:lpstr>Harmonization of Product Family Groupings and Equipment Certificates</vt:lpstr>
      <vt:lpstr>Harmonization of Product Family Groupings and Equipment Certificates - 2</vt:lpstr>
      <vt:lpstr>Other EU items - 50549</vt:lpstr>
      <vt:lpstr>AOB and next meeting</vt:lpstr>
      <vt:lpstr>Appendix – historic Forum issues</vt:lpstr>
      <vt:lpstr>Outstanding Issues – 1</vt:lpstr>
      <vt:lpstr>Outstanding Issues – 2 – in progress</vt:lpstr>
      <vt:lpstr>Outstanding Issues – 3 – in progress</vt:lpstr>
      <vt:lpstr>Outstanding Issues – 4 – in progress</vt:lpstr>
      <vt:lpstr>Outstanding Issues – 5 – in progress</vt:lpstr>
      <vt:lpstr>Outstanding Issues – 5 continued.</vt:lpstr>
      <vt:lpstr>Outstanding Issues – 7</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Technical Forum</dc:title>
  <dc:creator>Mike Kay</dc:creator>
  <cp:lastModifiedBy>Mike Kay</cp:lastModifiedBy>
  <cp:revision>75</cp:revision>
  <dcterms:created xsi:type="dcterms:W3CDTF">2020-11-02T12:06:14Z</dcterms:created>
  <dcterms:modified xsi:type="dcterms:W3CDTF">2023-03-29T12:33:39Z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